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Roboto"/>
      <p:regular r:id="rId37"/>
      <p:bold r:id="rId38"/>
      <p:italic r:id="rId39"/>
      <p:boldItalic r:id="rId40"/>
    </p:embeddedFont>
    <p:embeddedFont>
      <p:font typeface="Lexend Deca Medium"/>
      <p:regular r:id="rId41"/>
      <p:bold r:id="rId42"/>
    </p:embeddedFont>
    <p:embeddedFont>
      <p:font typeface="Metrophobic"/>
      <p:regular r:id="rId43"/>
    </p:embeddedFont>
    <p:embeddedFont>
      <p:font typeface="Lexend Deca"/>
      <p:regular r:id="rId44"/>
      <p:bold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Caroline Tran"/>
  <p:cmAuthor clrIdx="1" id="1" initials="" lastIdx="1" name="Kayla Lynae Patterson"/>
  <p:cmAuthor clrIdx="2" id="2" initials="" lastIdx="2" name="Casey Nguye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C549DD-9DC2-4809-8567-4671921FDC14}">
  <a:tblStyle styleId="{FAC549DD-9DC2-4809-8567-4671921FDC1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20" Type="http://schemas.openxmlformats.org/officeDocument/2006/relationships/slide" Target="slides/slide14.xml"/><Relationship Id="rId42" Type="http://schemas.openxmlformats.org/officeDocument/2006/relationships/font" Target="fonts/LexendDecaMedium-bold.fntdata"/><Relationship Id="rId41" Type="http://schemas.openxmlformats.org/officeDocument/2006/relationships/font" Target="fonts/LexendDecaMedium-regular.fntdata"/><Relationship Id="rId22" Type="http://schemas.openxmlformats.org/officeDocument/2006/relationships/slide" Target="slides/slide16.xml"/><Relationship Id="rId44" Type="http://schemas.openxmlformats.org/officeDocument/2006/relationships/font" Target="fonts/LexendDeca-regular.fntdata"/><Relationship Id="rId21" Type="http://schemas.openxmlformats.org/officeDocument/2006/relationships/slide" Target="slides/slide15.xml"/><Relationship Id="rId43" Type="http://schemas.openxmlformats.org/officeDocument/2006/relationships/font" Target="fonts/Metrophobic-regular.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LexendDeca-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Roboto-regular.fntdata"/><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oboto-italic.fntdata"/><Relationship Id="rId16" Type="http://schemas.openxmlformats.org/officeDocument/2006/relationships/slide" Target="slides/slide10.xml"/><Relationship Id="rId38" Type="http://schemas.openxmlformats.org/officeDocument/2006/relationships/font" Target="fonts/Roboto-bold.fntdata"/><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0-12T04:38:46.712">
    <p:pos x="6000" y="0"/>
    <p:text>@cntran@stanford.edu
_Assigned to cntran@stanford.edu_</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3-10-12T03:52:58.955">
    <p:pos x="6000" y="0"/>
    <p:text>@kpatt@stanford.edu
_Assigned to kpatt@stanford.edu_</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1" dt="2023-10-12T04:00:12.346">
    <p:pos x="6000" y="0"/>
    <p:text>Casey</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2" dt="2023-10-12T04:00:29.705">
    <p:pos x="6000" y="0"/>
    <p:text>Casey</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3-10-12T04:00:43.105">
    <p:pos x="6000" y="0"/>
    <p:text>slides 20-22, Sophie and Caroline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ro.com/app/board/uXjVNcCr_5w=/?share_link_id=361450612271"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ro.com/app/board/uXjVNcCr_Uw=/?share_link_id=733080200040"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Good morning everyone! Today, we’ll be talking about our findings from our additional interviews, our brainstorming process, our prototypes, and finally, the solution we decided to move forward with.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1d64e80a0f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1d64e80a0f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name is Caroline and I’m on a team with Casey, Kayla, and Sophie.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8bafa09ad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8bafa09ad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As a team, we initially felt strongly about using music as a way to help preserve the past, whether it be memories that our users want to revisit, or cultural identities that our users connected with. </a:t>
            </a:r>
            <a:endParaRPr sz="1200"/>
          </a:p>
          <a:p>
            <a:pPr indent="0" lvl="0" marL="0" rtl="0" algn="l">
              <a:lnSpc>
                <a:spcPct val="115000"/>
              </a:lnSpc>
              <a:spcBef>
                <a:spcPts val="1200"/>
              </a:spcBef>
              <a:spcAft>
                <a:spcPts val="0"/>
              </a:spcAft>
              <a:buNone/>
            </a:pPr>
            <a:r>
              <a:t/>
            </a:r>
            <a:endParaRPr sz="1200"/>
          </a:p>
          <a:p>
            <a:pPr indent="0" lvl="0" marL="0" rtl="0" algn="l">
              <a:lnSpc>
                <a:spcPct val="115000"/>
              </a:lnSpc>
              <a:spcBef>
                <a:spcPts val="1200"/>
              </a:spcBef>
              <a:spcAft>
                <a:spcPts val="0"/>
              </a:spcAft>
              <a:buNone/>
            </a:pPr>
            <a:r>
              <a:rPr lang="en" sz="1200"/>
              <a:t>“How can we harness the power of music to evoke diverse emotions, connect with past experiences, and resonate with personal identity?”</a:t>
            </a:r>
            <a:endParaRPr sz="1200"/>
          </a:p>
          <a:p>
            <a:pPr indent="0" lvl="0" marL="0" rtl="0" algn="l">
              <a:lnSpc>
                <a:spcPct val="115000"/>
              </a:lnSpc>
              <a:spcBef>
                <a:spcPts val="1200"/>
              </a:spcBef>
              <a:spcAft>
                <a:spcPts val="0"/>
              </a:spcAft>
              <a:buNone/>
            </a:pPr>
            <a:r>
              <a:rPr lang="en" sz="1200"/>
              <a:t>However, our problem domain tried to be two things at once, so for this week, we decided to redefine our problem domain to better fit the needs of those we interviewed. </a:t>
            </a:r>
            <a:endParaRPr sz="1200"/>
          </a:p>
          <a:p>
            <a:pPr indent="0" lvl="0" marL="0" rtl="0" algn="l">
              <a:lnSpc>
                <a:spcPct val="115000"/>
              </a:lnSpc>
              <a:spcBef>
                <a:spcPts val="1200"/>
              </a:spcBef>
              <a:spcAft>
                <a:spcPts val="1200"/>
              </a:spcAft>
              <a:buClr>
                <a:schemeClr val="dk1"/>
              </a:buClr>
              <a:buSzPts val="1100"/>
              <a:buFont typeface="Arial"/>
              <a:buNone/>
            </a:pPr>
            <a:r>
              <a:rPr lang="en" sz="1200"/>
              <a:t>Rather than trying to address both memory and identity individually, we switched our focus more towards emotion-based reactions to music and how we can create and foster relationships through these emotions. </a:t>
            </a: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4dc68d20a4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4dc68d20a4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 the weekend, our team interviewed two individuals: </a:t>
            </a:r>
            <a:endParaRPr/>
          </a:p>
          <a:p>
            <a:pPr indent="-298450" lvl="0" marL="457200" rtl="0" algn="l">
              <a:spcBef>
                <a:spcPts val="0"/>
              </a:spcBef>
              <a:spcAft>
                <a:spcPts val="0"/>
              </a:spcAft>
              <a:buSzPts val="1100"/>
              <a:buChar char="-"/>
            </a:pPr>
            <a:r>
              <a:rPr lang="en"/>
              <a:t>Joseph Lambo who is a Software Engineer at Google and has no affiliation with Stanford. We met Joseph through ___ </a:t>
            </a:r>
            <a:endParaRPr/>
          </a:p>
          <a:p>
            <a:pPr indent="-298450" lvl="0" marL="457200" rtl="0" algn="l">
              <a:spcBef>
                <a:spcPts val="0"/>
              </a:spcBef>
              <a:spcAft>
                <a:spcPts val="0"/>
              </a:spcAft>
              <a:buSzPts val="1100"/>
              <a:buChar char="-"/>
            </a:pPr>
            <a:r>
              <a:rPr lang="en"/>
              <a:t>Yifan Ding is a Data Analyst. We connected with Yifan through a reddit post and was able to meet her at a cafe in redwood city. </a:t>
            </a:r>
            <a:endParaRPr/>
          </a:p>
          <a:p>
            <a:pPr indent="-298450" lvl="0" marL="457200" rtl="0" algn="l">
              <a:spcBef>
                <a:spcPts val="0"/>
              </a:spcBef>
              <a:spcAft>
                <a:spcPts val="0"/>
              </a:spcAft>
              <a:buClr>
                <a:schemeClr val="dk1"/>
              </a:buClr>
              <a:buSzPts val="1100"/>
              <a:buAutoNum type="arabicPeriod"/>
            </a:pPr>
            <a:r>
              <a:rPr lang="en">
                <a:solidFill>
                  <a:schemeClr val="dk1"/>
                </a:solidFill>
              </a:rPr>
              <a:t>Music has the power of transporting → Joseph mentioned being transported to a more peaceful time with his family, a time that was void of all the stresses and bustling world he lives today.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8bafa09adc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8bafa09adc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 the weekend, our team interviewed two individuals: </a:t>
            </a:r>
            <a:endParaRPr/>
          </a:p>
          <a:p>
            <a:pPr indent="-298450" lvl="0" marL="457200" rtl="0" algn="l">
              <a:spcBef>
                <a:spcPts val="0"/>
              </a:spcBef>
              <a:spcAft>
                <a:spcPts val="0"/>
              </a:spcAft>
              <a:buSzPts val="1100"/>
              <a:buChar char="-"/>
            </a:pPr>
            <a:r>
              <a:rPr lang="en"/>
              <a:t>Joseph Lambo who is a Software Engineer at Google and has no affiliation with Stanford. We met Joseph through ___ </a:t>
            </a:r>
            <a:endParaRPr/>
          </a:p>
          <a:p>
            <a:pPr indent="-298450" lvl="0" marL="457200" rtl="0" algn="l">
              <a:spcBef>
                <a:spcPts val="0"/>
              </a:spcBef>
              <a:spcAft>
                <a:spcPts val="0"/>
              </a:spcAft>
              <a:buSzPts val="1100"/>
              <a:buChar char="-"/>
            </a:pPr>
            <a:r>
              <a:rPr lang="en"/>
              <a:t>Yifan Ding is a Data Analyst. We connected with Yifan through a reddit post and was able to meet her at a cafe in </a:t>
            </a:r>
            <a:r>
              <a:rPr lang="en"/>
              <a:t>redwood</a:t>
            </a:r>
            <a:r>
              <a:rPr lang="en"/>
              <a:t> city.</a:t>
            </a:r>
            <a:endParaRPr/>
          </a:p>
          <a:p>
            <a:pPr indent="0" lvl="0" marL="0" rtl="0" algn="l">
              <a:spcBef>
                <a:spcPts val="0"/>
              </a:spcBef>
              <a:spcAft>
                <a:spcPts val="0"/>
              </a:spcAft>
              <a:buNone/>
            </a:pPr>
            <a:r>
              <a:rPr lang="en">
                <a:solidFill>
                  <a:schemeClr val="dk1"/>
                </a:solidFill>
              </a:rPr>
              <a:t>From these two interviews, we learned that: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People are more willing to listen to different genres of music than we perceived. Just by speaking with Yifan, we noticed that she listed more than ____ types of genres with artists ranging from instrumentalists to vocalists, spanning over ___ years of musical history.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When speaking with Yifan, we noticed that she loved many musical genres (K-Pop, Rap, Classical) with artists ranging from instrumentalists to vocalists. Additionally, she had strong emotional connections to many of these pieces, especially those that have accompanied over many years, and through many stages of her life. For example, when seeing her favorite pianist perform live, she recalls the feeling of being in the audience, a single spotlight on him and the piano on stage, and tearing up when she heard the first note being played.</a:t>
            </a:r>
            <a:endParaRPr>
              <a:solidFill>
                <a:schemeClr val="dk1"/>
              </a:solidFill>
            </a:endParaRPr>
          </a:p>
          <a:p>
            <a:pPr indent="0" lvl="0" marL="0" rtl="0" algn="l">
              <a:spcBef>
                <a:spcPts val="0"/>
              </a:spcBef>
              <a:spcAft>
                <a:spcPts val="0"/>
              </a:spcAft>
              <a:buNone/>
            </a:pPr>
            <a:r>
              <a:t/>
            </a:r>
            <a:endParaRPr sz="1600">
              <a:solidFill>
                <a:schemeClr val="lt1"/>
              </a:solidFill>
              <a:latin typeface="Metrophobic"/>
              <a:ea typeface="Metrophobic"/>
              <a:cs typeface="Metrophobic"/>
              <a:sym typeface="Metrophob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8bc10992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8bc10992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F1F1F"/>
                </a:solidFill>
                <a:highlight>
                  <a:srgbClr val="FFFFFF"/>
                </a:highlight>
                <a:latin typeface="Roboto"/>
                <a:ea typeface="Roboto"/>
                <a:cs typeface="Roboto"/>
                <a:sym typeface="Roboto"/>
              </a:rPr>
              <a:t>@jhclee@stanford.edu This is our initial POVs from studio 2 but it's too lengthy so we aren't including it in the presentation. We put it here for your reference though.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8bc1099242_4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8bc1099242_4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F1F1F"/>
                </a:solidFill>
                <a:highlight>
                  <a:srgbClr val="FFFFFF"/>
                </a:highlight>
                <a:latin typeface="Roboto"/>
                <a:ea typeface="Roboto"/>
                <a:cs typeface="Roboto"/>
                <a:sym typeface="Roboto"/>
              </a:rPr>
              <a:t>@jhclee@stanford.edu This is our initial POVs from studio 2 but it's too lengthy so we aren't including it in the presentation. We put it here for your reference though.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8bc1099242_4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8bc1099242_4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8bc1099242_4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8bc1099242_4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As a team, we initially felt strongly about using music as a way to help preserve the past, whether it be memories that our users want to revisit, or cultural identities that our users connected with. </a:t>
            </a:r>
            <a:endParaRPr sz="1200"/>
          </a:p>
          <a:p>
            <a:pPr indent="0" lvl="0" marL="0" rtl="0" algn="l">
              <a:lnSpc>
                <a:spcPct val="115000"/>
              </a:lnSpc>
              <a:spcBef>
                <a:spcPts val="1200"/>
              </a:spcBef>
              <a:spcAft>
                <a:spcPts val="0"/>
              </a:spcAft>
              <a:buNone/>
            </a:pPr>
            <a:r>
              <a:rPr lang="en" sz="1200"/>
              <a:t>However, our problem domain tried to be two things at once, so for this week, we decided to redefine our problem domain to better fit the needs of those we interviewed. </a:t>
            </a:r>
            <a:endParaRPr sz="1200"/>
          </a:p>
          <a:p>
            <a:pPr indent="0" lvl="0" marL="0" rtl="0" algn="l">
              <a:lnSpc>
                <a:spcPct val="115000"/>
              </a:lnSpc>
              <a:spcBef>
                <a:spcPts val="1200"/>
              </a:spcBef>
              <a:spcAft>
                <a:spcPts val="1200"/>
              </a:spcAft>
              <a:buClr>
                <a:schemeClr val="dk1"/>
              </a:buClr>
              <a:buSzPts val="1100"/>
              <a:buFont typeface="Arial"/>
              <a:buNone/>
            </a:pPr>
            <a:r>
              <a:rPr lang="en" sz="1200"/>
              <a:t>Rather than trying to address both memory and identity individually, we switched our focus more towards emotion-based reactions to music and how we can create and foster relationships through these emotions. </a:t>
            </a: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8bc1099242_4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8bc1099242_4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Bold main words in the POVs that differentiate/strengthen them → so the audience isn’t overwhelmed by a long POV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8bc1099242_4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8bc1099242_4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As a team, we initially felt strongly about using music as a way to help preserve the past, whether it be memories that our users want to revisit, or cultural identities that our users connected with. </a:t>
            </a:r>
            <a:endParaRPr sz="1200"/>
          </a:p>
          <a:p>
            <a:pPr indent="0" lvl="0" marL="0" rtl="0" algn="l">
              <a:lnSpc>
                <a:spcPct val="115000"/>
              </a:lnSpc>
              <a:spcBef>
                <a:spcPts val="1200"/>
              </a:spcBef>
              <a:spcAft>
                <a:spcPts val="0"/>
              </a:spcAft>
              <a:buNone/>
            </a:pPr>
            <a:r>
              <a:rPr lang="en" sz="1200"/>
              <a:t>However, our problem domain tried to be two things at once, so for this week, we decided to redefine our problem domain to better fit the needs of those we interviewed. </a:t>
            </a:r>
            <a:endParaRPr sz="1200"/>
          </a:p>
          <a:p>
            <a:pPr indent="0" lvl="0" marL="0" rtl="0" algn="l">
              <a:lnSpc>
                <a:spcPct val="115000"/>
              </a:lnSpc>
              <a:spcBef>
                <a:spcPts val="1200"/>
              </a:spcBef>
              <a:spcAft>
                <a:spcPts val="1200"/>
              </a:spcAft>
              <a:buClr>
                <a:schemeClr val="dk1"/>
              </a:buClr>
              <a:buSzPts val="1100"/>
              <a:buFont typeface="Arial"/>
              <a:buNone/>
            </a:pPr>
            <a:r>
              <a:rPr lang="en" sz="1200"/>
              <a:t>Rather than trying to address both memory and identity individually, we switched our focus more towards emotion-based reactions to music and how we can create and foster relationships through these emotions. </a:t>
            </a:r>
            <a:endParaRP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8bc1099242_4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8bc1099242_4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Bold main words in the POVs that differentiate/strengthen them → so the audience isn’t overwhelmed by a long POV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4dc68d20a4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4dc68d20a4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Bold main words in the POVs that differentiate/strengthen them → so the audience isn’t overwhelmed by a long POV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4dc68d20a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24dc68d20a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Diana’s HMW Miro Board: </a:t>
            </a:r>
            <a:r>
              <a:rPr lang="en" u="sng">
                <a:solidFill>
                  <a:schemeClr val="hlink"/>
                </a:solidFill>
                <a:hlinkClick r:id="rId2"/>
              </a:rPr>
              <a:t>https://miro.com/app/board/uXjVNcCr_5w=/?share_link_id=361450612271</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Highlights: </a:t>
            </a:r>
            <a:endParaRPr/>
          </a:p>
          <a:p>
            <a:pPr indent="-298450" lvl="0" marL="457200" rtl="0" algn="l">
              <a:spcBef>
                <a:spcPts val="0"/>
              </a:spcBef>
              <a:spcAft>
                <a:spcPts val="0"/>
              </a:spcAft>
              <a:buSzPts val="1100"/>
              <a:buChar char="-"/>
            </a:pPr>
            <a:r>
              <a:rPr lang="en"/>
              <a:t>Sounds from memories → laughter, leaves crinkling, wind blowing, etc </a:t>
            </a:r>
            <a:endParaRPr/>
          </a:p>
          <a:p>
            <a:pPr indent="-298450" lvl="0" marL="457200" rtl="0" algn="l">
              <a:spcBef>
                <a:spcPts val="0"/>
              </a:spcBef>
              <a:spcAft>
                <a:spcPts val="0"/>
              </a:spcAft>
              <a:buSzPts val="1100"/>
              <a:buChar char="-"/>
            </a:pPr>
            <a:r>
              <a:rPr lang="en"/>
              <a:t>How to connect users throughout the user space </a:t>
            </a:r>
            <a:endParaRPr/>
          </a:p>
          <a:p>
            <a:pPr indent="-298450" lvl="1" marL="914400" rtl="0" algn="l">
              <a:spcBef>
                <a:spcPts val="0"/>
              </a:spcBef>
              <a:spcAft>
                <a:spcPts val="0"/>
              </a:spcAft>
              <a:buSzPts val="1100"/>
              <a:buChar char="-"/>
            </a:pPr>
            <a:r>
              <a:rPr lang="en"/>
              <a:t>Collective history, collaborative history</a:t>
            </a:r>
            <a:endParaRPr/>
          </a:p>
          <a:p>
            <a:pPr indent="-298450" lvl="0" marL="457200" rtl="0" algn="l">
              <a:spcBef>
                <a:spcPts val="0"/>
              </a:spcBef>
              <a:spcAft>
                <a:spcPts val="0"/>
              </a:spcAft>
              <a:buSzPts val="1100"/>
              <a:buChar char="-"/>
            </a:pPr>
            <a:r>
              <a:rPr lang="en"/>
              <a:t>Using a concert setlist to simulate a storyline</a:t>
            </a:r>
            <a:endParaRPr/>
          </a:p>
          <a:p>
            <a:pPr indent="-298450" lvl="0" marL="457200" rtl="0" algn="l">
              <a:spcBef>
                <a:spcPts val="0"/>
              </a:spcBef>
              <a:spcAft>
                <a:spcPts val="0"/>
              </a:spcAft>
              <a:buSzPts val="1100"/>
              <a:buChar char="-"/>
            </a:pPr>
            <a:r>
              <a:rPr lang="en"/>
              <a:t>Diary entries: voice entries, journal entries</a:t>
            </a:r>
            <a:endParaRPr/>
          </a:p>
          <a:p>
            <a:pPr indent="-298450" lvl="0" marL="457200" rtl="0" algn="l">
              <a:spcBef>
                <a:spcPts val="0"/>
              </a:spcBef>
              <a:spcAft>
                <a:spcPts val="0"/>
              </a:spcAft>
              <a:buSzPts val="1100"/>
              <a:buChar char="-"/>
            </a:pPr>
            <a:r>
              <a:rPr lang="en"/>
              <a:t>Virtual room: walkthrough of a memory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4dc68d20a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4dc68d20a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Bold main words in the POVs that differentiate/strengthen them → so the audience isn’t overwhelmed by a long POV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4dc68d20a4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4dc68d20a4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Joseph’s HMW Miro Board: </a:t>
            </a:r>
            <a:r>
              <a:rPr lang="en" u="sng">
                <a:solidFill>
                  <a:schemeClr val="hlink"/>
                </a:solidFill>
                <a:hlinkClick r:id="rId2"/>
              </a:rPr>
              <a:t>https://miro.com/app/board/uXjVNcCr_Uw=/?share_link_id=733080200040</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Main highlights: </a:t>
            </a:r>
            <a:endParaRPr/>
          </a:p>
          <a:p>
            <a:pPr indent="-298450" lvl="0" marL="457200" rtl="0" algn="l">
              <a:spcBef>
                <a:spcPts val="0"/>
              </a:spcBef>
              <a:spcAft>
                <a:spcPts val="0"/>
              </a:spcAft>
              <a:buSzPts val="1100"/>
              <a:buChar char="-"/>
            </a:pPr>
            <a:r>
              <a:rPr lang="en"/>
              <a:t>Location and memory, geographical locations and music </a:t>
            </a:r>
            <a:endParaRPr/>
          </a:p>
          <a:p>
            <a:pPr indent="-298450" lvl="0" marL="457200" rtl="0" algn="l">
              <a:spcBef>
                <a:spcPts val="0"/>
              </a:spcBef>
              <a:spcAft>
                <a:spcPts val="0"/>
              </a:spcAft>
              <a:buSzPts val="1100"/>
              <a:buChar char="-"/>
            </a:pPr>
            <a:r>
              <a:rPr lang="en"/>
              <a:t>Older versions of ourselves → looking into the past, reconnecting with our roots </a:t>
            </a:r>
            <a:endParaRPr/>
          </a:p>
          <a:p>
            <a:pPr indent="-298450" lvl="0" marL="457200" rtl="0" algn="l">
              <a:spcBef>
                <a:spcPts val="0"/>
              </a:spcBef>
              <a:spcAft>
                <a:spcPts val="0"/>
              </a:spcAft>
              <a:buSzPts val="1100"/>
              <a:buChar char="-"/>
            </a:pPr>
            <a:r>
              <a:rPr lang="en"/>
              <a:t>Storytelling features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8bc1099242_2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8bc1099242_2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8bc109924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28bc109924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8bc1099242_2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8bc1099242_2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method: </a:t>
            </a:r>
            <a:endParaRPr/>
          </a:p>
          <a:p>
            <a:pPr indent="-298450" lvl="0" marL="457200" rtl="0" algn="l">
              <a:spcBef>
                <a:spcPts val="0"/>
              </a:spcBef>
              <a:spcAft>
                <a:spcPts val="0"/>
              </a:spcAft>
              <a:buSzPts val="1100"/>
              <a:buChar char="-"/>
            </a:pPr>
            <a:r>
              <a:rPr lang="en"/>
              <a:t>Initially we walked up to people to ask about their memories etc </a:t>
            </a:r>
            <a:endParaRPr/>
          </a:p>
          <a:p>
            <a:pPr indent="-298450" lvl="0" marL="457200" rtl="0" algn="l">
              <a:spcBef>
                <a:spcPts val="0"/>
              </a:spcBef>
              <a:spcAft>
                <a:spcPts val="0"/>
              </a:spcAft>
              <a:buSzPts val="1100"/>
              <a:buChar char="-"/>
            </a:pPr>
            <a:r>
              <a:rPr lang="en"/>
              <a:t>Challenge: memories are personal, and memorable songs are also personal. It’s hard to open up to total strangers so many were reluctant to share. </a:t>
            </a:r>
            <a:endParaRPr/>
          </a:p>
          <a:p>
            <a:pPr indent="-298450" lvl="0" marL="457200" rtl="0" algn="l">
              <a:spcBef>
                <a:spcPts val="0"/>
              </a:spcBef>
              <a:spcAft>
                <a:spcPts val="0"/>
              </a:spcAft>
              <a:buSzPts val="1100"/>
              <a:buChar char="-"/>
            </a:pPr>
            <a:r>
              <a:rPr lang="en"/>
              <a:t>Solution: we decided to restructure the prototype to include anonymity through a google form → we tested the same critical assumption but with a middle man instead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Went up to random people around different parts of campus (Med School, Book Store, GSB) </a:t>
            </a:r>
            <a:endParaRPr/>
          </a:p>
          <a:p>
            <a:pPr indent="457200" lvl="0" marL="0" rtl="0" algn="l">
              <a:spcBef>
                <a:spcPts val="0"/>
              </a:spcBef>
              <a:spcAft>
                <a:spcPts val="0"/>
              </a:spcAft>
              <a:buClr>
                <a:schemeClr val="dk1"/>
              </a:buClr>
              <a:buSzPts val="1100"/>
              <a:buFont typeface="Arial"/>
              <a:buNone/>
            </a:pPr>
            <a:r>
              <a:rPr lang="en"/>
              <a:t>Asked questions </a:t>
            </a:r>
            <a:endParaRPr/>
          </a:p>
          <a:p>
            <a:pPr indent="0" lvl="0" marL="0" rtl="0" algn="l">
              <a:spcBef>
                <a:spcPts val="0"/>
              </a:spcBef>
              <a:spcAft>
                <a:spcPts val="0"/>
              </a:spcAft>
              <a:buClr>
                <a:schemeClr val="dk1"/>
              </a:buClr>
              <a:buSzPts val="1100"/>
              <a:buFont typeface="Arial"/>
              <a:buNone/>
            </a:pPr>
            <a:r>
              <a:rPr lang="en"/>
              <a:t>What song they were listening to? </a:t>
            </a:r>
            <a:endParaRPr/>
          </a:p>
          <a:p>
            <a:pPr indent="457200" lvl="0" marL="0" rtl="0" algn="l">
              <a:spcBef>
                <a:spcPts val="0"/>
              </a:spcBef>
              <a:spcAft>
                <a:spcPts val="0"/>
              </a:spcAft>
              <a:buClr>
                <a:schemeClr val="dk1"/>
              </a:buClr>
              <a:buSzPts val="1100"/>
              <a:buFont typeface="Arial"/>
              <a:buNone/>
            </a:pPr>
            <a:r>
              <a:rPr lang="en"/>
              <a:t>Did they want to hear what the last person was listening to and their thoughts on it? </a:t>
            </a:r>
            <a:endParaRPr/>
          </a:p>
          <a:p>
            <a:pPr indent="0" lvl="0" marL="0" rtl="0" algn="l">
              <a:spcBef>
                <a:spcPts val="0"/>
              </a:spcBef>
              <a:spcAft>
                <a:spcPts val="0"/>
              </a:spcAft>
              <a:buClr>
                <a:schemeClr val="dk1"/>
              </a:buClr>
              <a:buSzPts val="1100"/>
              <a:buFont typeface="Arial"/>
              <a:buNone/>
            </a:pPr>
            <a:r>
              <a:rPr lang="en"/>
              <a:t>Collected data in excel sheet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8bc1099242_2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28bc1099242_2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Analysis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People are curious about the songs people listen too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Sharing music with others invites a conversation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People like to share their music to anyone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Music is not as hidden as we thought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Music is similar to a type language that people want to share and experience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4db5e8909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24db5e8909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SoundByte Memories: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Platform to layer songs/sounds with memories, enhanced with multimedia elements.</a:t>
            </a:r>
            <a:endParaRPr sz="1200">
              <a:solidFill>
                <a:schemeClr val="dk1"/>
              </a:solidFill>
              <a:latin typeface="Lexend Deca Medium"/>
              <a:ea typeface="Lexend Deca Medium"/>
              <a:cs typeface="Lexend Deca Medium"/>
              <a:sym typeface="Lexend Deca Medium"/>
            </a:endParaRPr>
          </a:p>
          <a:p>
            <a:pPr indent="0" lvl="0" marL="45720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Assumptions: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Memories often link to songs/sounds.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Digital memory revisiting is common.</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Users may share memory-song pairings.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Multimedia adds value to memories.</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a:ea typeface="Lexend Deca"/>
              <a:cs typeface="Lexend Deca"/>
              <a:sym typeface="Lexend Dec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8bc1099242_6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8bc1099242_6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xend Deca"/>
                <a:ea typeface="Lexend Deca"/>
                <a:cs typeface="Lexend Deca"/>
                <a:sym typeface="Lexend Deca"/>
              </a:rPr>
              <a:t>Prototype method: </a:t>
            </a:r>
            <a:endParaRPr>
              <a:solidFill>
                <a:schemeClr val="dk1"/>
              </a:solidFill>
              <a:latin typeface="Lexend Deca"/>
              <a:ea typeface="Lexend Deca"/>
              <a:cs typeface="Lexend Deca"/>
              <a:sym typeface="Lexend Deca"/>
            </a:endParaRPr>
          </a:p>
          <a:p>
            <a:pPr indent="-298450" lvl="0" marL="457200" rtl="0" algn="l">
              <a:spcBef>
                <a:spcPts val="0"/>
              </a:spcBef>
              <a:spcAft>
                <a:spcPts val="0"/>
              </a:spcAft>
              <a:buClr>
                <a:schemeClr val="dk1"/>
              </a:buClr>
              <a:buSzPts val="1100"/>
              <a:buFont typeface="Lexend Deca"/>
              <a:buChar char="-"/>
            </a:pPr>
            <a:r>
              <a:rPr lang="en">
                <a:solidFill>
                  <a:schemeClr val="dk1"/>
                </a:solidFill>
                <a:latin typeface="Lexend Deca"/>
                <a:ea typeface="Lexend Deca"/>
                <a:cs typeface="Lexend Deca"/>
                <a:sym typeface="Lexend Deca"/>
              </a:rPr>
              <a:t>Initially we walked up to people to ask about their memories etc </a:t>
            </a:r>
            <a:endParaRPr>
              <a:solidFill>
                <a:schemeClr val="dk1"/>
              </a:solidFill>
              <a:latin typeface="Lexend Deca"/>
              <a:ea typeface="Lexend Deca"/>
              <a:cs typeface="Lexend Deca"/>
              <a:sym typeface="Lexend Deca"/>
            </a:endParaRPr>
          </a:p>
          <a:p>
            <a:pPr indent="-298450" lvl="0" marL="457200" rtl="0" algn="l">
              <a:spcBef>
                <a:spcPts val="0"/>
              </a:spcBef>
              <a:spcAft>
                <a:spcPts val="0"/>
              </a:spcAft>
              <a:buClr>
                <a:schemeClr val="dk1"/>
              </a:buClr>
              <a:buSzPts val="1100"/>
              <a:buFont typeface="Lexend Deca"/>
              <a:buChar char="-"/>
            </a:pPr>
            <a:r>
              <a:rPr lang="en">
                <a:solidFill>
                  <a:schemeClr val="dk1"/>
                </a:solidFill>
                <a:latin typeface="Lexend Deca"/>
                <a:ea typeface="Lexend Deca"/>
                <a:cs typeface="Lexend Deca"/>
                <a:sym typeface="Lexend Deca"/>
              </a:rPr>
              <a:t>Challenge: memories are personal, and memorable songs are also personal. It’s hard to open up to total strangers so many were reluctant to share. </a:t>
            </a:r>
            <a:endParaRPr>
              <a:solidFill>
                <a:schemeClr val="dk1"/>
              </a:solidFill>
              <a:latin typeface="Lexend Deca"/>
              <a:ea typeface="Lexend Deca"/>
              <a:cs typeface="Lexend Deca"/>
              <a:sym typeface="Lexend Deca"/>
            </a:endParaRPr>
          </a:p>
          <a:p>
            <a:pPr indent="-298450" lvl="0" marL="457200" rtl="0" algn="l">
              <a:spcBef>
                <a:spcPts val="0"/>
              </a:spcBef>
              <a:spcAft>
                <a:spcPts val="0"/>
              </a:spcAft>
              <a:buClr>
                <a:schemeClr val="dk1"/>
              </a:buClr>
              <a:buSzPts val="1100"/>
              <a:buFont typeface="Lexend Deca"/>
              <a:buChar char="-"/>
            </a:pPr>
            <a:r>
              <a:rPr lang="en">
                <a:solidFill>
                  <a:schemeClr val="dk1"/>
                </a:solidFill>
                <a:latin typeface="Lexend Deca"/>
                <a:ea typeface="Lexend Deca"/>
                <a:cs typeface="Lexend Deca"/>
                <a:sym typeface="Lexend Deca"/>
              </a:rPr>
              <a:t>Solution: we decided to restructure the prototype to include anonymity through a google form → we tested the same critical assumption but with a middle man instead </a:t>
            </a:r>
            <a:endParaRPr>
              <a:solidFill>
                <a:schemeClr val="dk1"/>
              </a:solidFill>
              <a:latin typeface="Lexend Deca"/>
              <a:ea typeface="Lexend Deca"/>
              <a:cs typeface="Lexend Deca"/>
              <a:sym typeface="Lexend Deca"/>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Revised Method: </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Survey on song-memory ties.</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Measure digital memory engagement.</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Test song evoking memories.</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Assess sharing comfort levels.</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Survey posted on Casey’s instagram story, SVSA + Ng Slack, r/music and r/takemysurvey subreddits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Switched from walking up to people to online survey</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4dc68d20a4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4dc68d20a4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Results</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Majority </a:t>
            </a:r>
            <a:r>
              <a:rPr b="1" lang="en">
                <a:solidFill>
                  <a:schemeClr val="dk1"/>
                </a:solidFill>
                <a:latin typeface="Lexend Deca"/>
                <a:ea typeface="Lexend Deca"/>
                <a:cs typeface="Lexend Deca"/>
                <a:sym typeface="Lexend Deca"/>
              </a:rPr>
              <a:t>link</a:t>
            </a:r>
            <a:r>
              <a:rPr lang="en">
                <a:solidFill>
                  <a:schemeClr val="dk1"/>
                </a:solidFill>
                <a:latin typeface="Lexend Deca Medium"/>
                <a:ea typeface="Lexend Deca Medium"/>
                <a:cs typeface="Lexend Deca Medium"/>
                <a:sym typeface="Lexend Deca Medium"/>
              </a:rPr>
              <a:t> songs to personal memories.</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Music evokes diverse emotions:</a:t>
            </a:r>
            <a:r>
              <a:rPr b="1" lang="en">
                <a:solidFill>
                  <a:schemeClr val="dk1"/>
                </a:solidFill>
                <a:latin typeface="Lexend Deca"/>
                <a:ea typeface="Lexend Deca"/>
                <a:cs typeface="Lexend Deca"/>
                <a:sym typeface="Lexend Deca"/>
              </a:rPr>
              <a:t> </a:t>
            </a:r>
            <a:r>
              <a:rPr lang="en">
                <a:solidFill>
                  <a:schemeClr val="dk1"/>
                </a:solidFill>
                <a:latin typeface="Lexend Deca Medium"/>
                <a:ea typeface="Lexend Deca Medium"/>
                <a:cs typeface="Lexend Deca Medium"/>
                <a:sym typeface="Lexend Deca Medium"/>
              </a:rPr>
              <a:t>happiness to trauma.</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Multiple languages &amp; cultural contexts noted.</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Personal and communal bonds formed through shared music.</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Many significant memories aren't digitally captured.</a:t>
            </a:r>
            <a:endParaRPr>
              <a:solidFill>
                <a:schemeClr val="dk1"/>
              </a:solidFill>
              <a:latin typeface="Lexend Deca"/>
              <a:ea typeface="Lexend Deca"/>
              <a:cs typeface="Lexend Deca"/>
              <a:sym typeface="Lexend Deca"/>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Analysis </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Music serves as </a:t>
            </a:r>
            <a:r>
              <a:rPr b="1" lang="en">
                <a:solidFill>
                  <a:schemeClr val="dk1"/>
                </a:solidFill>
                <a:latin typeface="Lexend Deca"/>
                <a:ea typeface="Lexend Deca"/>
                <a:cs typeface="Lexend Deca"/>
                <a:sym typeface="Lexend Deca"/>
              </a:rPr>
              <a:t>emotional bookmarks</a:t>
            </a:r>
            <a:r>
              <a:rPr lang="en">
                <a:solidFill>
                  <a:schemeClr val="dk1"/>
                </a:solidFill>
                <a:latin typeface="Lexend Deca Medium"/>
                <a:ea typeface="Lexend Deca Medium"/>
                <a:cs typeface="Lexend Deca Medium"/>
                <a:sym typeface="Lexend Deca Medium"/>
              </a:rPr>
              <a:t>.</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Songs bridge diverse </a:t>
            </a:r>
            <a:r>
              <a:rPr b="1" lang="en">
                <a:solidFill>
                  <a:schemeClr val="dk1"/>
                </a:solidFill>
                <a:latin typeface="Lexend Deca"/>
                <a:ea typeface="Lexend Deca"/>
                <a:cs typeface="Lexend Deca"/>
                <a:sym typeface="Lexend Deca"/>
              </a:rPr>
              <a:t>cultural identities</a:t>
            </a:r>
            <a:r>
              <a:rPr lang="en">
                <a:solidFill>
                  <a:schemeClr val="dk1"/>
                </a:solidFill>
                <a:latin typeface="Lexend Deca Medium"/>
                <a:ea typeface="Lexend Deca Medium"/>
                <a:cs typeface="Lexend Deca Medium"/>
                <a:sym typeface="Lexend Deca Medium"/>
              </a:rPr>
              <a:t>.</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Immediate and lasting impact of musical associations.</a:t>
            </a:r>
            <a:endParaRPr>
              <a:solidFill>
                <a:schemeClr val="dk1"/>
              </a:solidFill>
              <a:latin typeface="Lexend Deca Medium"/>
              <a:ea typeface="Lexend Deca Medium"/>
              <a:cs typeface="Lexend Deca Medium"/>
              <a:sym typeface="Lexend Deca Medium"/>
            </a:endParaRPr>
          </a:p>
          <a:p>
            <a:pPr indent="-298450" lvl="0" marL="457200" rtl="0" algn="l">
              <a:spcBef>
                <a:spcPts val="0"/>
              </a:spcBef>
              <a:spcAft>
                <a:spcPts val="0"/>
              </a:spcAft>
              <a:buClr>
                <a:schemeClr val="dk1"/>
              </a:buClr>
              <a:buSzPts val="1100"/>
              <a:buFont typeface="Lexend Deca Medium"/>
              <a:buChar char="●"/>
            </a:pPr>
            <a:r>
              <a:rPr lang="en">
                <a:solidFill>
                  <a:schemeClr val="dk1"/>
                </a:solidFill>
                <a:latin typeface="Lexend Deca Medium"/>
                <a:ea typeface="Lexend Deca Medium"/>
                <a:cs typeface="Lexend Deca Medium"/>
                <a:sym typeface="Lexend Deca Medium"/>
              </a:rPr>
              <a:t>Cherished moments often remain undocumented but alive through music.</a:t>
            </a:r>
            <a:endParaRPr>
              <a:solidFill>
                <a:schemeClr val="dk1"/>
              </a:solidFill>
              <a:latin typeface="Lexend Deca"/>
              <a:ea typeface="Lexend Deca"/>
              <a:cs typeface="Lexend Deca"/>
              <a:sym typeface="Lexend Dec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24db5e8909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24db5e8909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8bc1099242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8bc1099242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4dc68d20a4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4dc68d20a4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Lexend Deca Medium"/>
                <a:ea typeface="Lexend Deca Medium"/>
                <a:cs typeface="Lexend Deca Medium"/>
                <a:sym typeface="Lexend Deca Medium"/>
              </a:rPr>
              <a:t>Results </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Majority link songs to specific locations or moments.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Memories range from broad locations (e.g., Indonesia) to specific spots (e.g., childhood bedroom).</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Diverse emotions evoked, from nostalgia to empowerment.</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Cultural and travel experiences influence associations.</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Analysis </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Music powerfully anchors memories, validating the geo-capsule concept.</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Diversity in location types suggests flexibility in capsule creation.</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Emotional context enriches the song-location bond.</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Potential for users to discover songs based on cultural or travel contexts.</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Clr>
                <a:schemeClr val="dk1"/>
              </a:buClr>
              <a:buSzPts val="1100"/>
              <a:buFont typeface="Arial"/>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28bc109924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28bc109924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Lexend Deca Medium"/>
                <a:ea typeface="Lexend Deca Medium"/>
                <a:cs typeface="Lexend Deca Medium"/>
                <a:sym typeface="Lexend Deca Medium"/>
              </a:rPr>
              <a:t>Add features from others: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b="1" lang="en" sz="1200">
                <a:solidFill>
                  <a:schemeClr val="dk1"/>
                </a:solidFill>
                <a:latin typeface="Lexend Deca"/>
                <a:ea typeface="Lexend Deca"/>
                <a:cs typeface="Lexend Deca"/>
                <a:sym typeface="Lexend Deca"/>
              </a:rPr>
              <a:t>Memory Song Association: </a:t>
            </a:r>
            <a:endParaRPr b="1" sz="1200">
              <a:solidFill>
                <a:schemeClr val="dk1"/>
              </a:solidFill>
              <a:latin typeface="Lexend Deca"/>
              <a:ea typeface="Lexend Deca"/>
              <a:cs typeface="Lexend Deca"/>
              <a:sym typeface="Lexend Deca"/>
            </a:endParaRPr>
          </a:p>
          <a:p>
            <a:pPr indent="-304800" lvl="1" marL="9144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Attach personal stories to songs.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b="1" lang="en" sz="1200">
                <a:solidFill>
                  <a:schemeClr val="dk1"/>
                </a:solidFill>
                <a:latin typeface="Lexend Deca"/>
                <a:ea typeface="Lexend Deca"/>
                <a:cs typeface="Lexend Deca"/>
                <a:sym typeface="Lexend Deca"/>
              </a:rPr>
              <a:t>Location-Based Playback:</a:t>
            </a:r>
            <a:r>
              <a:rPr lang="en" sz="1200">
                <a:solidFill>
                  <a:schemeClr val="dk1"/>
                </a:solidFill>
                <a:latin typeface="Lexend Deca Medium"/>
                <a:ea typeface="Lexend Deca Medium"/>
                <a:cs typeface="Lexend Deca Medium"/>
                <a:sym typeface="Lexend Deca Medium"/>
              </a:rPr>
              <a:t> </a:t>
            </a:r>
            <a:endParaRPr sz="1200">
              <a:solidFill>
                <a:schemeClr val="dk1"/>
              </a:solidFill>
              <a:latin typeface="Lexend Deca Medium"/>
              <a:ea typeface="Lexend Deca Medium"/>
              <a:cs typeface="Lexend Deca Medium"/>
              <a:sym typeface="Lexend Deca Medium"/>
            </a:endParaRPr>
          </a:p>
          <a:p>
            <a:pPr indent="-304800" lvl="1" marL="9144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Relive songs in meaningful places.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b="1" lang="en" sz="1200">
                <a:solidFill>
                  <a:schemeClr val="dk1"/>
                </a:solidFill>
                <a:latin typeface="Lexend Deca"/>
                <a:ea typeface="Lexend Deca"/>
                <a:cs typeface="Lexend Deca"/>
                <a:sym typeface="Lexend Deca"/>
              </a:rPr>
              <a:t>Nostalgia Playlists:</a:t>
            </a:r>
            <a:r>
              <a:rPr lang="en" sz="1200">
                <a:solidFill>
                  <a:schemeClr val="dk1"/>
                </a:solidFill>
                <a:latin typeface="Lexend Deca Medium"/>
                <a:ea typeface="Lexend Deca Medium"/>
                <a:cs typeface="Lexend Deca Medium"/>
                <a:sym typeface="Lexend Deca Medium"/>
              </a:rPr>
              <a:t> </a:t>
            </a:r>
            <a:endParaRPr sz="1200">
              <a:solidFill>
                <a:schemeClr val="dk1"/>
              </a:solidFill>
              <a:latin typeface="Lexend Deca Medium"/>
              <a:ea typeface="Lexend Deca Medium"/>
              <a:cs typeface="Lexend Deca Medium"/>
              <a:sym typeface="Lexend Deca Medium"/>
            </a:endParaRPr>
          </a:p>
          <a:p>
            <a:pPr indent="-304800" lvl="1" marL="9144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Auto-curated based on past memories.</a:t>
            </a:r>
            <a:endParaRPr sz="1200">
              <a:solidFill>
                <a:schemeClr val="dk1"/>
              </a:solidFill>
              <a:latin typeface="Lexend Deca Medium"/>
              <a:ea typeface="Lexend Deca Medium"/>
              <a:cs typeface="Lexend Deca Medium"/>
              <a:sym typeface="Lexend Deca Medium"/>
            </a:endParaRPr>
          </a:p>
          <a:p>
            <a:pPr indent="-304800" lvl="0" marL="457200" rtl="0" algn="l">
              <a:spcBef>
                <a:spcPts val="0"/>
              </a:spcBef>
              <a:spcAft>
                <a:spcPts val="0"/>
              </a:spcAft>
              <a:buClr>
                <a:schemeClr val="dk1"/>
              </a:buClr>
              <a:buSzPts val="1200"/>
              <a:buFont typeface="Lexend Deca Medium"/>
              <a:buChar char="●"/>
            </a:pPr>
            <a:r>
              <a:rPr b="1" lang="en" sz="1200">
                <a:solidFill>
                  <a:schemeClr val="dk1"/>
                </a:solidFill>
                <a:latin typeface="Lexend Deca"/>
                <a:ea typeface="Lexend Deca"/>
                <a:cs typeface="Lexend Deca"/>
                <a:sym typeface="Lexend Deca"/>
              </a:rPr>
              <a:t>Shared Experiences:</a:t>
            </a:r>
            <a:r>
              <a:rPr lang="en" sz="1200">
                <a:solidFill>
                  <a:schemeClr val="dk1"/>
                </a:solidFill>
                <a:latin typeface="Lexend Deca Medium"/>
                <a:ea typeface="Lexend Deca Medium"/>
                <a:cs typeface="Lexend Deca Medium"/>
                <a:sym typeface="Lexend Deca Medium"/>
              </a:rPr>
              <a:t> </a:t>
            </a:r>
            <a:endParaRPr sz="1200">
              <a:solidFill>
                <a:schemeClr val="dk1"/>
              </a:solidFill>
              <a:latin typeface="Lexend Deca Medium"/>
              <a:ea typeface="Lexend Deca Medium"/>
              <a:cs typeface="Lexend Deca Medium"/>
              <a:sym typeface="Lexend Deca Medium"/>
            </a:endParaRPr>
          </a:p>
          <a:p>
            <a:pPr indent="-304800" lvl="1" marL="914400" rtl="0" algn="l">
              <a:spcBef>
                <a:spcPts val="0"/>
              </a:spcBef>
              <a:spcAft>
                <a:spcPts val="0"/>
              </a:spcAft>
              <a:buClr>
                <a:schemeClr val="dk1"/>
              </a:buClr>
              <a:buSzPts val="1200"/>
              <a:buFont typeface="Lexend Deca Medium"/>
              <a:buChar char="○"/>
            </a:pPr>
            <a:r>
              <a:rPr lang="en" sz="1200">
                <a:solidFill>
                  <a:schemeClr val="dk1"/>
                </a:solidFill>
                <a:latin typeface="Lexend Deca Medium"/>
                <a:ea typeface="Lexend Deca Medium"/>
                <a:cs typeface="Lexend Deca Medium"/>
                <a:sym typeface="Lexend Deca Medium"/>
              </a:rPr>
              <a:t>Connect with friends over music memories.</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Clr>
                <a:schemeClr val="dk1"/>
              </a:buClr>
              <a:buSzPts val="1100"/>
              <a:buFont typeface="Arial"/>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8bc1099242_4_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8bc1099242_4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Ethical implications: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Censorship → would not be able to scan for expletives since this is an on-the-spot type of approach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Music suggestions would not be filterable easily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Might also increase screen time → would mean more usage on our app, but this could also mean too much time on it ?</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8bc1099242_4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28bc1099242_4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Who does it serve: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People interested in learning new songs/music pieces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People who are willing to share their music choices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Who might it leave out: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People who don’t use their phones often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People who don’t listen to music often → lots of people were listening to podcasts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People who use music streaming services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8bc1099242_3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28bc1099242_3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dk2"/>
            </a:gs>
            <a:gs pos="2000">
              <a:schemeClr val="dk2"/>
            </a:gs>
            <a:gs pos="50000">
              <a:schemeClr val="dk1"/>
            </a:gs>
            <a:gs pos="100000">
              <a:schemeClr val="lt2"/>
            </a:gs>
          </a:gsLst>
          <a:lin ang="13500032" scaled="0"/>
        </a:gradFill>
      </p:bgPr>
    </p:bg>
    <p:spTree>
      <p:nvGrpSpPr>
        <p:cNvPr id="8" name="Shape 8"/>
        <p:cNvGrpSpPr/>
        <p:nvPr/>
      </p:nvGrpSpPr>
      <p:grpSpPr>
        <a:xfrm>
          <a:off x="0" y="0"/>
          <a:ext cx="0" cy="0"/>
          <a:chOff x="0" y="0"/>
          <a:chExt cx="0" cy="0"/>
        </a:xfrm>
      </p:grpSpPr>
      <p:sp>
        <p:nvSpPr>
          <p:cNvPr id="9" name="Google Shape;9;p2"/>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txBox="1"/>
          <p:nvPr>
            <p:ph type="ctrTitle"/>
          </p:nvPr>
        </p:nvSpPr>
        <p:spPr>
          <a:xfrm>
            <a:off x="2321700" y="1065713"/>
            <a:ext cx="6102300" cy="2306700"/>
          </a:xfrm>
          <a:prstGeom prst="rect">
            <a:avLst/>
          </a:prstGeom>
        </p:spPr>
        <p:txBody>
          <a:bodyPr anchorCtr="0" anchor="b" bIns="0" lIns="91425" spcFirstLastPara="1" rIns="91425" wrap="square" tIns="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321700" y="3409463"/>
            <a:ext cx="6102300" cy="482100"/>
          </a:xfrm>
          <a:prstGeom prst="rect">
            <a:avLst/>
          </a:prstGeom>
        </p:spPr>
        <p:txBody>
          <a:bodyPr anchorCtr="0" anchor="t" bIns="0" lIns="91425" spcFirstLastPara="1" rIns="91425" wrap="square" tIns="0">
            <a:noAutofit/>
          </a:bodyPr>
          <a:lstStyle>
            <a:lvl1pPr lvl="0" algn="r">
              <a:lnSpc>
                <a:spcPct val="100000"/>
              </a:lnSpc>
              <a:spcBef>
                <a:spcPts val="0"/>
              </a:spcBef>
              <a:spcAft>
                <a:spcPts val="0"/>
              </a:spcAft>
              <a:buSzPts val="2800"/>
              <a:buNone/>
              <a:defRPr sz="19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p:nvPr/>
        </p:nvSpPr>
        <p:spPr>
          <a:xfrm rot="-5400000">
            <a:off x="-952675" y="1711850"/>
            <a:ext cx="4407000" cy="1716600"/>
          </a:xfrm>
          <a:prstGeom prst="round2SameRect">
            <a:avLst>
              <a:gd fmla="val 20360"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rot="-5400000">
            <a:off x="-952675" y="1711850"/>
            <a:ext cx="4407000" cy="1716600"/>
          </a:xfrm>
          <a:prstGeom prst="round2SameRect">
            <a:avLst>
              <a:gd fmla="val 20360"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2567450" y="3246946"/>
            <a:ext cx="4170300" cy="616200"/>
          </a:xfrm>
          <a:prstGeom prst="rect">
            <a:avLst/>
          </a:prstGeom>
        </p:spPr>
        <p:txBody>
          <a:bodyPr anchorCtr="0" anchor="t" bIns="0" lIns="91425" spcFirstLastPara="1" rIns="91425" wrap="square" tIns="0">
            <a:noAutofit/>
          </a:bodyPr>
          <a:lstStyle>
            <a:lvl1pPr lvl="0">
              <a:spcBef>
                <a:spcPts val="0"/>
              </a:spcBef>
              <a:spcAft>
                <a:spcPts val="0"/>
              </a:spcAft>
              <a:buSzPts val="3600"/>
              <a:buNone/>
              <a:defRPr sz="3600">
                <a:solidFill>
                  <a:schemeClr val="lt2"/>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2567450" y="1167600"/>
            <a:ext cx="2154900" cy="1735500"/>
          </a:xfrm>
          <a:prstGeom prst="rect">
            <a:avLst/>
          </a:prstGeom>
        </p:spPr>
        <p:txBody>
          <a:bodyPr anchorCtr="0" anchor="b" bIns="0" lIns="91425" spcFirstLastPara="1" rIns="91425" wrap="square" tIns="0">
            <a:noAutofit/>
          </a:bodyPr>
          <a:lstStyle>
            <a:lvl1pPr lvl="0" rtl="0">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8" name="Google Shape;18;p3"/>
          <p:cNvSpPr txBox="1"/>
          <p:nvPr>
            <p:ph idx="1" type="subTitle"/>
          </p:nvPr>
        </p:nvSpPr>
        <p:spPr>
          <a:xfrm>
            <a:off x="2567450" y="3960200"/>
            <a:ext cx="4170300" cy="288900"/>
          </a:xfrm>
          <a:prstGeom prst="rect">
            <a:avLst/>
          </a:prstGeom>
        </p:spPr>
        <p:txBody>
          <a:bodyPr anchorCtr="0" anchor="b" bIns="0" lIns="91425" spcFirstLastPara="1" rIns="91425" wrap="square" tIns="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1998350" y="540000"/>
            <a:ext cx="6425700" cy="612600"/>
          </a:xfrm>
          <a:prstGeom prst="rect">
            <a:avLst/>
          </a:prstGeom>
        </p:spPr>
        <p:txBody>
          <a:bodyPr anchorCtr="0" anchor="t" bIns="0" lIns="91425" spcFirstLastPara="1" rIns="91425" wrap="square" tIns="0">
            <a:noAutofit/>
          </a:bodyPr>
          <a:lstStyle>
            <a:lvl1pPr lvl="0" rtl="0">
              <a:spcBef>
                <a:spcPts val="0"/>
              </a:spcBef>
              <a:spcAft>
                <a:spcPts val="0"/>
              </a:spcAft>
              <a:buSzPts val="2800"/>
              <a:buNone/>
              <a:defRPr sz="2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4"/>
          <p:cNvSpPr/>
          <p:nvPr/>
        </p:nvSpPr>
        <p:spPr>
          <a:xfrm rot="-5400000">
            <a:off x="-1387975" y="2147150"/>
            <a:ext cx="4407000" cy="846000"/>
          </a:xfrm>
          <a:prstGeom prst="round2SameRect">
            <a:avLst>
              <a:gd fmla="val 38579"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txBox="1"/>
          <p:nvPr>
            <p:ph idx="1" type="body"/>
          </p:nvPr>
        </p:nvSpPr>
        <p:spPr>
          <a:xfrm>
            <a:off x="1650550" y="1388775"/>
            <a:ext cx="6773400" cy="3121500"/>
          </a:xfrm>
          <a:prstGeom prst="rect">
            <a:avLst/>
          </a:prstGeom>
        </p:spPr>
        <p:txBody>
          <a:bodyPr anchorCtr="0" anchor="t" bIns="0" lIns="91425" spcFirstLastPara="1" rIns="91425" wrap="square" tIns="0">
            <a:noAutofit/>
          </a:bodyPr>
          <a:lstStyle>
            <a:lvl1pPr indent="-304800" lvl="0" marL="457200">
              <a:lnSpc>
                <a:spcPct val="115000"/>
              </a:lnSpc>
              <a:spcBef>
                <a:spcPts val="0"/>
              </a:spcBef>
              <a:spcAft>
                <a:spcPts val="0"/>
              </a:spcAft>
              <a:buClr>
                <a:srgbClr val="434343"/>
              </a:buClr>
              <a:buSzPts val="1200"/>
              <a:buFont typeface="Anaheim"/>
              <a:buChar char="●"/>
              <a:defRPr sz="1200"/>
            </a:lvl1pPr>
            <a:lvl2pPr indent="-304800" lvl="1" marL="914400">
              <a:lnSpc>
                <a:spcPct val="115000"/>
              </a:lnSpc>
              <a:spcBef>
                <a:spcPts val="0"/>
              </a:spcBef>
              <a:spcAft>
                <a:spcPts val="0"/>
              </a:spcAft>
              <a:buClr>
                <a:srgbClr val="434343"/>
              </a:buClr>
              <a:buSzPts val="1200"/>
              <a:buFont typeface="Roboto Condensed Light"/>
              <a:buChar char="○"/>
              <a:defRPr sz="1200"/>
            </a:lvl2pPr>
            <a:lvl3pPr indent="-304800" lvl="2" marL="1371600">
              <a:spcBef>
                <a:spcPts val="0"/>
              </a:spcBef>
              <a:spcAft>
                <a:spcPts val="0"/>
              </a:spcAft>
              <a:buClr>
                <a:srgbClr val="434343"/>
              </a:buClr>
              <a:buSzPts val="1200"/>
              <a:buFont typeface="Roboto Condensed Light"/>
              <a:buChar char="■"/>
              <a:defRPr/>
            </a:lvl3pPr>
            <a:lvl4pPr indent="-304800" lvl="3" marL="1828800">
              <a:spcBef>
                <a:spcPts val="0"/>
              </a:spcBef>
              <a:spcAft>
                <a:spcPts val="0"/>
              </a:spcAft>
              <a:buClr>
                <a:srgbClr val="434343"/>
              </a:buClr>
              <a:buSzPts val="1200"/>
              <a:buFont typeface="Roboto Condensed Light"/>
              <a:buChar char="●"/>
              <a:defRPr/>
            </a:lvl4pPr>
            <a:lvl5pPr indent="-304800" lvl="4" marL="2286000">
              <a:spcBef>
                <a:spcPts val="0"/>
              </a:spcBef>
              <a:spcAft>
                <a:spcPts val="0"/>
              </a:spcAft>
              <a:buClr>
                <a:srgbClr val="434343"/>
              </a:buClr>
              <a:buSzPts val="1200"/>
              <a:buFont typeface="Roboto Condensed Light"/>
              <a:buChar char="○"/>
              <a:defRPr/>
            </a:lvl5pPr>
            <a:lvl6pPr indent="-304800" lvl="5" marL="2743200">
              <a:spcBef>
                <a:spcPts val="0"/>
              </a:spcBef>
              <a:spcAft>
                <a:spcPts val="0"/>
              </a:spcAft>
              <a:buClr>
                <a:srgbClr val="434343"/>
              </a:buClr>
              <a:buSzPts val="1200"/>
              <a:buFont typeface="Roboto Condensed Light"/>
              <a:buChar char="■"/>
              <a:defRPr/>
            </a:lvl6pPr>
            <a:lvl7pPr indent="-304800" lvl="6" marL="3200400">
              <a:spcBef>
                <a:spcPts val="0"/>
              </a:spcBef>
              <a:spcAft>
                <a:spcPts val="0"/>
              </a:spcAft>
              <a:buClr>
                <a:srgbClr val="434343"/>
              </a:buClr>
              <a:buSzPts val="1200"/>
              <a:buFont typeface="Roboto Condensed Light"/>
              <a:buChar char="●"/>
              <a:defRPr/>
            </a:lvl7pPr>
            <a:lvl8pPr indent="-304800" lvl="7" marL="3657600">
              <a:spcBef>
                <a:spcPts val="0"/>
              </a:spcBef>
              <a:spcAft>
                <a:spcPts val="0"/>
              </a:spcAft>
              <a:buClr>
                <a:srgbClr val="434343"/>
              </a:buClr>
              <a:buSzPts val="1200"/>
              <a:buFont typeface="Roboto Condensed Light"/>
              <a:buChar char="○"/>
              <a:defRPr/>
            </a:lvl8pPr>
            <a:lvl9pPr indent="-304800" lvl="8" marL="4114800">
              <a:spcBef>
                <a:spcPts val="0"/>
              </a:spcBef>
              <a:spcAft>
                <a:spcPts val="0"/>
              </a:spcAft>
              <a:buClr>
                <a:srgbClr val="434343"/>
              </a:buClr>
              <a:buSzPts val="1200"/>
              <a:buFont typeface="Roboto Condensed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5"/>
          <p:cNvSpPr txBox="1"/>
          <p:nvPr>
            <p:ph idx="1" type="subTitle"/>
          </p:nvPr>
        </p:nvSpPr>
        <p:spPr>
          <a:xfrm>
            <a:off x="1588576" y="3421225"/>
            <a:ext cx="3163500" cy="1023600"/>
          </a:xfrm>
          <a:prstGeom prst="rect">
            <a:avLst/>
          </a:prstGeom>
        </p:spPr>
        <p:txBody>
          <a:bodyPr anchorCtr="0" anchor="t" bIns="0" lIns="91425" spcFirstLastPara="1" rIns="91425" wrap="square" tIns="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
        <p:nvSpPr>
          <p:cNvPr id="28" name="Google Shape;28;p5"/>
          <p:cNvSpPr txBox="1"/>
          <p:nvPr>
            <p:ph idx="2" type="subTitle"/>
          </p:nvPr>
        </p:nvSpPr>
        <p:spPr>
          <a:xfrm>
            <a:off x="4857907" y="3421225"/>
            <a:ext cx="3163500" cy="1023600"/>
          </a:xfrm>
          <a:prstGeom prst="rect">
            <a:avLst/>
          </a:prstGeom>
        </p:spPr>
        <p:txBody>
          <a:bodyPr anchorCtr="0" anchor="t" bIns="0" lIns="91425" spcFirstLastPara="1" rIns="91425" wrap="square" tIns="0">
            <a:noAutofit/>
          </a:bodyPr>
          <a:lstStyle>
            <a:lvl1pPr lvl="0" rtl="0" algn="ctr">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29" name="Google Shape;29;p5"/>
          <p:cNvSpPr txBox="1"/>
          <p:nvPr>
            <p:ph idx="3" type="subTitle"/>
          </p:nvPr>
        </p:nvSpPr>
        <p:spPr>
          <a:xfrm>
            <a:off x="2380426" y="2833825"/>
            <a:ext cx="1579800" cy="352800"/>
          </a:xfrm>
          <a:prstGeom prst="rect">
            <a:avLst/>
          </a:prstGeom>
        </p:spPr>
        <p:txBody>
          <a:bodyPr anchorCtr="0" anchor="t" bIns="0" lIns="91425" spcFirstLastPara="1" rIns="91425" wrap="square" tIns="0">
            <a:noAutofit/>
          </a:bodyPr>
          <a:lstStyle>
            <a:lvl1pPr lvl="0" rtl="0" algn="ctr">
              <a:spcBef>
                <a:spcPts val="0"/>
              </a:spcBef>
              <a:spcAft>
                <a:spcPts val="0"/>
              </a:spcAft>
              <a:buSzPts val="2000"/>
              <a:buFont typeface="Lexend Deca Medium"/>
              <a:buNone/>
              <a:defRPr sz="2000">
                <a:latin typeface="Lexend Deca Medium"/>
                <a:ea typeface="Lexend Deca Medium"/>
                <a:cs typeface="Lexend Deca Medium"/>
                <a:sym typeface="Lexend Deca Medium"/>
              </a:defRPr>
            </a:lvl1pPr>
            <a:lvl2pPr lvl="1" rtl="0">
              <a:spcBef>
                <a:spcPts val="0"/>
              </a:spcBef>
              <a:spcAft>
                <a:spcPts val="0"/>
              </a:spcAft>
              <a:buSzPts val="2000"/>
              <a:buFont typeface="Lexend Deca Medium"/>
              <a:buNone/>
              <a:defRPr sz="2000">
                <a:latin typeface="Lexend Deca Medium"/>
                <a:ea typeface="Lexend Deca Medium"/>
                <a:cs typeface="Lexend Deca Medium"/>
                <a:sym typeface="Lexend Deca Medium"/>
              </a:defRPr>
            </a:lvl2pPr>
            <a:lvl3pPr lvl="2" rtl="0">
              <a:spcBef>
                <a:spcPts val="0"/>
              </a:spcBef>
              <a:spcAft>
                <a:spcPts val="0"/>
              </a:spcAft>
              <a:buSzPts val="2000"/>
              <a:buFont typeface="Lexend Deca Medium"/>
              <a:buNone/>
              <a:defRPr sz="2000">
                <a:latin typeface="Lexend Deca Medium"/>
                <a:ea typeface="Lexend Deca Medium"/>
                <a:cs typeface="Lexend Deca Medium"/>
                <a:sym typeface="Lexend Deca Medium"/>
              </a:defRPr>
            </a:lvl3pPr>
            <a:lvl4pPr lvl="3" rtl="0">
              <a:spcBef>
                <a:spcPts val="0"/>
              </a:spcBef>
              <a:spcAft>
                <a:spcPts val="0"/>
              </a:spcAft>
              <a:buSzPts val="2000"/>
              <a:buFont typeface="Lexend Deca Medium"/>
              <a:buNone/>
              <a:defRPr sz="2000">
                <a:latin typeface="Lexend Deca Medium"/>
                <a:ea typeface="Lexend Deca Medium"/>
                <a:cs typeface="Lexend Deca Medium"/>
                <a:sym typeface="Lexend Deca Medium"/>
              </a:defRPr>
            </a:lvl4pPr>
            <a:lvl5pPr lvl="4" rtl="0">
              <a:spcBef>
                <a:spcPts val="0"/>
              </a:spcBef>
              <a:spcAft>
                <a:spcPts val="0"/>
              </a:spcAft>
              <a:buSzPts val="2000"/>
              <a:buFont typeface="Lexend Deca Medium"/>
              <a:buNone/>
              <a:defRPr sz="2000">
                <a:latin typeface="Lexend Deca Medium"/>
                <a:ea typeface="Lexend Deca Medium"/>
                <a:cs typeface="Lexend Deca Medium"/>
                <a:sym typeface="Lexend Deca Medium"/>
              </a:defRPr>
            </a:lvl5pPr>
            <a:lvl6pPr lvl="5" rtl="0">
              <a:spcBef>
                <a:spcPts val="0"/>
              </a:spcBef>
              <a:spcAft>
                <a:spcPts val="0"/>
              </a:spcAft>
              <a:buSzPts val="2000"/>
              <a:buFont typeface="Lexend Deca Medium"/>
              <a:buNone/>
              <a:defRPr sz="2000">
                <a:latin typeface="Lexend Deca Medium"/>
                <a:ea typeface="Lexend Deca Medium"/>
                <a:cs typeface="Lexend Deca Medium"/>
                <a:sym typeface="Lexend Deca Medium"/>
              </a:defRPr>
            </a:lvl6pPr>
            <a:lvl7pPr lvl="6" rtl="0">
              <a:spcBef>
                <a:spcPts val="0"/>
              </a:spcBef>
              <a:spcAft>
                <a:spcPts val="0"/>
              </a:spcAft>
              <a:buSzPts val="2000"/>
              <a:buFont typeface="Lexend Deca Medium"/>
              <a:buNone/>
              <a:defRPr sz="2000">
                <a:latin typeface="Lexend Deca Medium"/>
                <a:ea typeface="Lexend Deca Medium"/>
                <a:cs typeface="Lexend Deca Medium"/>
                <a:sym typeface="Lexend Deca Medium"/>
              </a:defRPr>
            </a:lvl7pPr>
            <a:lvl8pPr lvl="7" rtl="0">
              <a:spcBef>
                <a:spcPts val="0"/>
              </a:spcBef>
              <a:spcAft>
                <a:spcPts val="0"/>
              </a:spcAft>
              <a:buSzPts val="2000"/>
              <a:buFont typeface="Lexend Deca Medium"/>
              <a:buNone/>
              <a:defRPr sz="2000">
                <a:latin typeface="Lexend Deca Medium"/>
                <a:ea typeface="Lexend Deca Medium"/>
                <a:cs typeface="Lexend Deca Medium"/>
                <a:sym typeface="Lexend Deca Medium"/>
              </a:defRPr>
            </a:lvl8pPr>
            <a:lvl9pPr lvl="8" rtl="0">
              <a:spcBef>
                <a:spcPts val="0"/>
              </a:spcBef>
              <a:spcAft>
                <a:spcPts val="0"/>
              </a:spcAft>
              <a:buSzPts val="2000"/>
              <a:buFont typeface="Lexend Deca Medium"/>
              <a:buNone/>
              <a:defRPr sz="2000">
                <a:latin typeface="Lexend Deca Medium"/>
                <a:ea typeface="Lexend Deca Medium"/>
                <a:cs typeface="Lexend Deca Medium"/>
                <a:sym typeface="Lexend Deca Medium"/>
              </a:defRPr>
            </a:lvl9pPr>
          </a:lstStyle>
          <a:p/>
        </p:txBody>
      </p:sp>
      <p:sp>
        <p:nvSpPr>
          <p:cNvPr id="30" name="Google Shape;30;p5"/>
          <p:cNvSpPr txBox="1"/>
          <p:nvPr>
            <p:ph idx="4" type="subTitle"/>
          </p:nvPr>
        </p:nvSpPr>
        <p:spPr>
          <a:xfrm>
            <a:off x="5649757" y="2833825"/>
            <a:ext cx="1579800" cy="352800"/>
          </a:xfrm>
          <a:prstGeom prst="rect">
            <a:avLst/>
          </a:prstGeom>
        </p:spPr>
        <p:txBody>
          <a:bodyPr anchorCtr="0" anchor="t" bIns="0" lIns="91425" spcFirstLastPara="1" rIns="91425" wrap="square" tIns="0">
            <a:noAutofit/>
          </a:bodyPr>
          <a:lstStyle>
            <a:lvl1pPr lvl="0" rtl="0" algn="ctr">
              <a:spcBef>
                <a:spcPts val="0"/>
              </a:spcBef>
              <a:spcAft>
                <a:spcPts val="0"/>
              </a:spcAft>
              <a:buSzPts val="2000"/>
              <a:buFont typeface="Lexend Deca Medium"/>
              <a:buNone/>
              <a:defRPr sz="2000">
                <a:latin typeface="Lexend Deca Medium"/>
                <a:ea typeface="Lexend Deca Medium"/>
                <a:cs typeface="Lexend Deca Medium"/>
                <a:sym typeface="Lexend Deca Medium"/>
              </a:defRPr>
            </a:lvl1pPr>
            <a:lvl2pPr lvl="1" rtl="0">
              <a:spcBef>
                <a:spcPts val="0"/>
              </a:spcBef>
              <a:spcAft>
                <a:spcPts val="0"/>
              </a:spcAft>
              <a:buSzPts val="2000"/>
              <a:buFont typeface="Lexend Deca Medium"/>
              <a:buNone/>
              <a:defRPr sz="2000">
                <a:latin typeface="Lexend Deca Medium"/>
                <a:ea typeface="Lexend Deca Medium"/>
                <a:cs typeface="Lexend Deca Medium"/>
                <a:sym typeface="Lexend Deca Medium"/>
              </a:defRPr>
            </a:lvl2pPr>
            <a:lvl3pPr lvl="2" rtl="0">
              <a:spcBef>
                <a:spcPts val="0"/>
              </a:spcBef>
              <a:spcAft>
                <a:spcPts val="0"/>
              </a:spcAft>
              <a:buSzPts val="2000"/>
              <a:buFont typeface="Lexend Deca Medium"/>
              <a:buNone/>
              <a:defRPr sz="2000">
                <a:latin typeface="Lexend Deca Medium"/>
                <a:ea typeface="Lexend Deca Medium"/>
                <a:cs typeface="Lexend Deca Medium"/>
                <a:sym typeface="Lexend Deca Medium"/>
              </a:defRPr>
            </a:lvl3pPr>
            <a:lvl4pPr lvl="3" rtl="0">
              <a:spcBef>
                <a:spcPts val="0"/>
              </a:spcBef>
              <a:spcAft>
                <a:spcPts val="0"/>
              </a:spcAft>
              <a:buSzPts val="2000"/>
              <a:buFont typeface="Lexend Deca Medium"/>
              <a:buNone/>
              <a:defRPr sz="2000">
                <a:latin typeface="Lexend Deca Medium"/>
                <a:ea typeface="Lexend Deca Medium"/>
                <a:cs typeface="Lexend Deca Medium"/>
                <a:sym typeface="Lexend Deca Medium"/>
              </a:defRPr>
            </a:lvl4pPr>
            <a:lvl5pPr lvl="4" rtl="0">
              <a:spcBef>
                <a:spcPts val="0"/>
              </a:spcBef>
              <a:spcAft>
                <a:spcPts val="0"/>
              </a:spcAft>
              <a:buSzPts val="2000"/>
              <a:buFont typeface="Lexend Deca Medium"/>
              <a:buNone/>
              <a:defRPr sz="2000">
                <a:latin typeface="Lexend Deca Medium"/>
                <a:ea typeface="Lexend Deca Medium"/>
                <a:cs typeface="Lexend Deca Medium"/>
                <a:sym typeface="Lexend Deca Medium"/>
              </a:defRPr>
            </a:lvl5pPr>
            <a:lvl6pPr lvl="5" rtl="0">
              <a:spcBef>
                <a:spcPts val="0"/>
              </a:spcBef>
              <a:spcAft>
                <a:spcPts val="0"/>
              </a:spcAft>
              <a:buSzPts val="2000"/>
              <a:buFont typeface="Lexend Deca Medium"/>
              <a:buNone/>
              <a:defRPr sz="2000">
                <a:latin typeface="Lexend Deca Medium"/>
                <a:ea typeface="Lexend Deca Medium"/>
                <a:cs typeface="Lexend Deca Medium"/>
                <a:sym typeface="Lexend Deca Medium"/>
              </a:defRPr>
            </a:lvl6pPr>
            <a:lvl7pPr lvl="6" rtl="0">
              <a:spcBef>
                <a:spcPts val="0"/>
              </a:spcBef>
              <a:spcAft>
                <a:spcPts val="0"/>
              </a:spcAft>
              <a:buSzPts val="2000"/>
              <a:buFont typeface="Lexend Deca Medium"/>
              <a:buNone/>
              <a:defRPr sz="2000">
                <a:latin typeface="Lexend Deca Medium"/>
                <a:ea typeface="Lexend Deca Medium"/>
                <a:cs typeface="Lexend Deca Medium"/>
                <a:sym typeface="Lexend Deca Medium"/>
              </a:defRPr>
            </a:lvl7pPr>
            <a:lvl8pPr lvl="7" rtl="0">
              <a:spcBef>
                <a:spcPts val="0"/>
              </a:spcBef>
              <a:spcAft>
                <a:spcPts val="0"/>
              </a:spcAft>
              <a:buSzPts val="2000"/>
              <a:buFont typeface="Lexend Deca Medium"/>
              <a:buNone/>
              <a:defRPr sz="2000">
                <a:latin typeface="Lexend Deca Medium"/>
                <a:ea typeface="Lexend Deca Medium"/>
                <a:cs typeface="Lexend Deca Medium"/>
                <a:sym typeface="Lexend Deca Medium"/>
              </a:defRPr>
            </a:lvl8pPr>
            <a:lvl9pPr lvl="8" rtl="0">
              <a:spcBef>
                <a:spcPts val="0"/>
              </a:spcBef>
              <a:spcAft>
                <a:spcPts val="0"/>
              </a:spcAft>
              <a:buSzPts val="2000"/>
              <a:buFont typeface="Lexend Deca Medium"/>
              <a:buNone/>
              <a:defRPr sz="2000">
                <a:latin typeface="Lexend Deca Medium"/>
                <a:ea typeface="Lexend Deca Medium"/>
                <a:cs typeface="Lexend Deca Medium"/>
                <a:sym typeface="Lexend Deca Medium"/>
              </a:defRPr>
            </a:lvl9pPr>
          </a:lstStyle>
          <a:p/>
        </p:txBody>
      </p:sp>
      <p:sp>
        <p:nvSpPr>
          <p:cNvPr id="31" name="Google Shape;31;p5"/>
          <p:cNvSpPr/>
          <p:nvPr/>
        </p:nvSpPr>
        <p:spPr>
          <a:xfrm rot="-5400000">
            <a:off x="-1387975" y="2147150"/>
            <a:ext cx="4407000" cy="846000"/>
          </a:xfrm>
          <a:prstGeom prst="round2SameRect">
            <a:avLst>
              <a:gd fmla="val 38579"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6"/>
          <p:cNvSpPr/>
          <p:nvPr/>
        </p:nvSpPr>
        <p:spPr>
          <a:xfrm rot="-5400000">
            <a:off x="-1387975" y="2147150"/>
            <a:ext cx="4407000" cy="846000"/>
          </a:xfrm>
          <a:prstGeom prst="round2SameRect">
            <a:avLst>
              <a:gd fmla="val 38579"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 name="Google Shape;36;p6"/>
          <p:cNvGrpSpPr/>
          <p:nvPr/>
        </p:nvGrpSpPr>
        <p:grpSpPr>
          <a:xfrm>
            <a:off x="723837" y="552000"/>
            <a:ext cx="1218671" cy="1640915"/>
            <a:chOff x="723837" y="552000"/>
            <a:chExt cx="1218671" cy="1640915"/>
          </a:xfrm>
        </p:grpSpPr>
        <p:sp>
          <p:nvSpPr>
            <p:cNvPr id="37" name="Google Shape;37;p6"/>
            <p:cNvSpPr/>
            <p:nvPr/>
          </p:nvSpPr>
          <p:spPr>
            <a:xfrm>
              <a:off x="729625" y="552000"/>
              <a:ext cx="98100" cy="981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
            <p:cNvSpPr/>
            <p:nvPr/>
          </p:nvSpPr>
          <p:spPr>
            <a:xfrm>
              <a:off x="882900" y="552000"/>
              <a:ext cx="98100" cy="98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6"/>
            <p:cNvSpPr/>
            <p:nvPr/>
          </p:nvSpPr>
          <p:spPr>
            <a:xfrm>
              <a:off x="1036175" y="552000"/>
              <a:ext cx="98100" cy="98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a:off x="1379968" y="618464"/>
              <a:ext cx="255633" cy="250348"/>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6"/>
            <p:cNvSpPr/>
            <p:nvPr/>
          </p:nvSpPr>
          <p:spPr>
            <a:xfrm>
              <a:off x="1483960" y="686786"/>
              <a:ext cx="47650" cy="117350"/>
            </a:xfrm>
            <a:custGeom>
              <a:rect b="b" l="l" r="r" t="t"/>
              <a:pathLst>
                <a:path extrusionOk="0" h="4694" w="1906">
                  <a:moveTo>
                    <a:pt x="1906" y="0"/>
                  </a:moveTo>
                  <a:lnTo>
                    <a:pt x="0" y="2347"/>
                  </a:lnTo>
                  <a:lnTo>
                    <a:pt x="1857" y="4694"/>
                  </a:lnTo>
                </a:path>
              </a:pathLst>
            </a:custGeom>
            <a:noFill/>
            <a:ln cap="flat" cmpd="sng" w="9525">
              <a:solidFill>
                <a:schemeClr val="accent3"/>
              </a:solidFill>
              <a:prstDash val="solid"/>
              <a:round/>
              <a:headEnd len="med" w="med" type="none"/>
              <a:tailEnd len="med" w="med" type="none"/>
            </a:ln>
          </p:spPr>
        </p:sp>
        <p:sp>
          <p:nvSpPr>
            <p:cNvPr id="42" name="Google Shape;42;p6"/>
            <p:cNvSpPr/>
            <p:nvPr/>
          </p:nvSpPr>
          <p:spPr>
            <a:xfrm flipH="1">
              <a:off x="1686874" y="618464"/>
              <a:ext cx="255633" cy="250348"/>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flipH="1">
              <a:off x="1790866" y="686786"/>
              <a:ext cx="47650" cy="117350"/>
            </a:xfrm>
            <a:custGeom>
              <a:rect b="b" l="l" r="r" t="t"/>
              <a:pathLst>
                <a:path extrusionOk="0" h="4694" w="1906">
                  <a:moveTo>
                    <a:pt x="1906" y="0"/>
                  </a:moveTo>
                  <a:lnTo>
                    <a:pt x="0" y="2347"/>
                  </a:lnTo>
                  <a:lnTo>
                    <a:pt x="1857" y="4694"/>
                  </a:lnTo>
                </a:path>
              </a:pathLst>
            </a:custGeom>
            <a:noFill/>
            <a:ln cap="flat" cmpd="sng" w="9525">
              <a:solidFill>
                <a:schemeClr val="accent3"/>
              </a:solidFill>
              <a:prstDash val="solid"/>
              <a:round/>
              <a:headEnd len="med" w="med" type="none"/>
              <a:tailEnd len="med" w="med" type="none"/>
            </a:ln>
          </p:spPr>
        </p:sp>
        <p:grpSp>
          <p:nvGrpSpPr>
            <p:cNvPr id="44" name="Google Shape;44;p6"/>
            <p:cNvGrpSpPr/>
            <p:nvPr/>
          </p:nvGrpSpPr>
          <p:grpSpPr>
            <a:xfrm>
              <a:off x="729630" y="1968358"/>
              <a:ext cx="255615" cy="224557"/>
              <a:chOff x="6184139" y="1980808"/>
              <a:chExt cx="451696" cy="396814"/>
            </a:xfrm>
          </p:grpSpPr>
          <p:sp>
            <p:nvSpPr>
              <p:cNvPr id="45" name="Google Shape;45;p6"/>
              <p:cNvSpPr/>
              <p:nvPr/>
            </p:nvSpPr>
            <p:spPr>
              <a:xfrm>
                <a:off x="6184139" y="1980808"/>
                <a:ext cx="451696" cy="396814"/>
              </a:xfrm>
              <a:custGeom>
                <a:rect b="b" l="l" r="r" t="t"/>
                <a:pathLst>
                  <a:path extrusionOk="0" h="8322" w="9473">
                    <a:moveTo>
                      <a:pt x="4272" y="361"/>
                    </a:moveTo>
                    <a:cubicBezTo>
                      <a:pt x="4675" y="361"/>
                      <a:pt x="5063" y="583"/>
                      <a:pt x="5257" y="943"/>
                    </a:cubicBezTo>
                    <a:cubicBezTo>
                      <a:pt x="5285" y="1013"/>
                      <a:pt x="5354" y="1041"/>
                      <a:pt x="5437" y="1041"/>
                    </a:cubicBezTo>
                    <a:cubicBezTo>
                      <a:pt x="5466" y="1038"/>
                      <a:pt x="5495" y="1036"/>
                      <a:pt x="5524" y="1036"/>
                    </a:cubicBezTo>
                    <a:cubicBezTo>
                      <a:pt x="5868" y="1036"/>
                      <a:pt x="6196" y="1263"/>
                      <a:pt x="6324" y="1596"/>
                    </a:cubicBezTo>
                    <a:cubicBezTo>
                      <a:pt x="6349" y="1657"/>
                      <a:pt x="6408" y="1709"/>
                      <a:pt x="6480" y="1709"/>
                    </a:cubicBezTo>
                    <a:cubicBezTo>
                      <a:pt x="6489" y="1709"/>
                      <a:pt x="6497" y="1708"/>
                      <a:pt x="6505" y="1707"/>
                    </a:cubicBezTo>
                    <a:cubicBezTo>
                      <a:pt x="6521" y="1705"/>
                      <a:pt x="6536" y="1704"/>
                      <a:pt x="6552" y="1704"/>
                    </a:cubicBezTo>
                    <a:cubicBezTo>
                      <a:pt x="6838" y="1704"/>
                      <a:pt x="7088" y="1944"/>
                      <a:pt x="7088" y="2234"/>
                    </a:cubicBezTo>
                    <a:cubicBezTo>
                      <a:pt x="7088" y="2524"/>
                      <a:pt x="6851" y="2760"/>
                      <a:pt x="6561" y="2760"/>
                    </a:cubicBezTo>
                    <a:lnTo>
                      <a:pt x="6311" y="2760"/>
                    </a:lnTo>
                    <a:lnTo>
                      <a:pt x="6311" y="2178"/>
                    </a:lnTo>
                    <a:cubicBezTo>
                      <a:pt x="6311" y="2073"/>
                      <a:pt x="6222" y="1988"/>
                      <a:pt x="6120" y="1988"/>
                    </a:cubicBezTo>
                    <a:cubicBezTo>
                      <a:pt x="6101" y="1988"/>
                      <a:pt x="6081" y="1991"/>
                      <a:pt x="6061" y="1997"/>
                    </a:cubicBezTo>
                    <a:lnTo>
                      <a:pt x="4064" y="2566"/>
                    </a:lnTo>
                    <a:cubicBezTo>
                      <a:pt x="3981" y="2594"/>
                      <a:pt x="3926" y="2677"/>
                      <a:pt x="3939" y="2760"/>
                    </a:cubicBezTo>
                    <a:lnTo>
                      <a:pt x="3066" y="2760"/>
                    </a:lnTo>
                    <a:cubicBezTo>
                      <a:pt x="2678" y="2760"/>
                      <a:pt x="2345" y="2413"/>
                      <a:pt x="2373" y="2025"/>
                    </a:cubicBezTo>
                    <a:cubicBezTo>
                      <a:pt x="2373" y="1886"/>
                      <a:pt x="2441" y="1720"/>
                      <a:pt x="2552" y="1609"/>
                    </a:cubicBezTo>
                    <a:cubicBezTo>
                      <a:pt x="2678" y="1470"/>
                      <a:pt x="2830" y="1401"/>
                      <a:pt x="3011" y="1387"/>
                    </a:cubicBezTo>
                    <a:cubicBezTo>
                      <a:pt x="3094" y="1374"/>
                      <a:pt x="3163" y="1318"/>
                      <a:pt x="3177" y="1235"/>
                    </a:cubicBezTo>
                    <a:cubicBezTo>
                      <a:pt x="3232" y="999"/>
                      <a:pt x="3371" y="777"/>
                      <a:pt x="3565" y="610"/>
                    </a:cubicBezTo>
                    <a:cubicBezTo>
                      <a:pt x="3773" y="444"/>
                      <a:pt x="4009" y="361"/>
                      <a:pt x="4272" y="361"/>
                    </a:cubicBezTo>
                    <a:close/>
                    <a:moveTo>
                      <a:pt x="5936" y="2413"/>
                    </a:moveTo>
                    <a:lnTo>
                      <a:pt x="5936" y="2816"/>
                    </a:lnTo>
                    <a:lnTo>
                      <a:pt x="4300" y="3301"/>
                    </a:lnTo>
                    <a:lnTo>
                      <a:pt x="4300" y="2885"/>
                    </a:lnTo>
                    <a:lnTo>
                      <a:pt x="5936" y="2413"/>
                    </a:lnTo>
                    <a:close/>
                    <a:moveTo>
                      <a:pt x="5618" y="4493"/>
                    </a:moveTo>
                    <a:cubicBezTo>
                      <a:pt x="5797" y="4493"/>
                      <a:pt x="5936" y="4632"/>
                      <a:pt x="5936" y="4813"/>
                    </a:cubicBezTo>
                    <a:lnTo>
                      <a:pt x="5936" y="4826"/>
                    </a:lnTo>
                    <a:lnTo>
                      <a:pt x="5936" y="4841"/>
                    </a:lnTo>
                    <a:cubicBezTo>
                      <a:pt x="5936" y="5007"/>
                      <a:pt x="5797" y="5146"/>
                      <a:pt x="5618" y="5146"/>
                    </a:cubicBezTo>
                    <a:lnTo>
                      <a:pt x="5326" y="5146"/>
                    </a:lnTo>
                    <a:cubicBezTo>
                      <a:pt x="5146" y="5146"/>
                      <a:pt x="5007" y="5007"/>
                      <a:pt x="5007" y="4841"/>
                    </a:cubicBezTo>
                    <a:lnTo>
                      <a:pt x="5007" y="4813"/>
                    </a:lnTo>
                    <a:cubicBezTo>
                      <a:pt x="5007" y="4632"/>
                      <a:pt x="5146" y="4493"/>
                      <a:pt x="5326" y="4493"/>
                    </a:cubicBezTo>
                    <a:close/>
                    <a:moveTo>
                      <a:pt x="3621" y="4909"/>
                    </a:moveTo>
                    <a:cubicBezTo>
                      <a:pt x="3800" y="4909"/>
                      <a:pt x="3939" y="5048"/>
                      <a:pt x="3939" y="5215"/>
                    </a:cubicBezTo>
                    <a:lnTo>
                      <a:pt x="3939" y="5229"/>
                    </a:lnTo>
                    <a:lnTo>
                      <a:pt x="3939" y="5242"/>
                    </a:lnTo>
                    <a:cubicBezTo>
                      <a:pt x="3939" y="5409"/>
                      <a:pt x="3800" y="5547"/>
                      <a:pt x="3621" y="5547"/>
                    </a:cubicBezTo>
                    <a:lnTo>
                      <a:pt x="3316" y="5547"/>
                    </a:lnTo>
                    <a:cubicBezTo>
                      <a:pt x="3149" y="5547"/>
                      <a:pt x="3011" y="5409"/>
                      <a:pt x="3011" y="5242"/>
                    </a:cubicBezTo>
                    <a:lnTo>
                      <a:pt x="3011" y="5215"/>
                    </a:lnTo>
                    <a:cubicBezTo>
                      <a:pt x="3011" y="5048"/>
                      <a:pt x="3149" y="4909"/>
                      <a:pt x="3316" y="4909"/>
                    </a:cubicBezTo>
                    <a:close/>
                    <a:moveTo>
                      <a:pt x="7615" y="2483"/>
                    </a:moveTo>
                    <a:lnTo>
                      <a:pt x="7615" y="6200"/>
                    </a:lnTo>
                    <a:lnTo>
                      <a:pt x="1873" y="6200"/>
                    </a:lnTo>
                    <a:lnTo>
                      <a:pt x="1873" y="2483"/>
                    </a:lnTo>
                    <a:lnTo>
                      <a:pt x="2081" y="2483"/>
                    </a:lnTo>
                    <a:cubicBezTo>
                      <a:pt x="2247" y="2871"/>
                      <a:pt x="2636" y="3134"/>
                      <a:pt x="3066" y="3134"/>
                    </a:cubicBezTo>
                    <a:lnTo>
                      <a:pt x="3939" y="3134"/>
                    </a:lnTo>
                    <a:lnTo>
                      <a:pt x="3939" y="4619"/>
                    </a:lnTo>
                    <a:cubicBezTo>
                      <a:pt x="3843" y="4563"/>
                      <a:pt x="3732" y="4536"/>
                      <a:pt x="3621" y="4536"/>
                    </a:cubicBezTo>
                    <a:lnTo>
                      <a:pt x="3316" y="4536"/>
                    </a:lnTo>
                    <a:cubicBezTo>
                      <a:pt x="2941" y="4536"/>
                      <a:pt x="2636" y="4841"/>
                      <a:pt x="2636" y="5215"/>
                    </a:cubicBezTo>
                    <a:lnTo>
                      <a:pt x="2636" y="5242"/>
                    </a:lnTo>
                    <a:cubicBezTo>
                      <a:pt x="2636" y="5617"/>
                      <a:pt x="2941" y="5922"/>
                      <a:pt x="3316" y="5922"/>
                    </a:cubicBezTo>
                    <a:lnTo>
                      <a:pt x="3621" y="5922"/>
                    </a:lnTo>
                    <a:cubicBezTo>
                      <a:pt x="4009" y="5922"/>
                      <a:pt x="4300" y="5590"/>
                      <a:pt x="4300" y="5215"/>
                    </a:cubicBezTo>
                    <a:lnTo>
                      <a:pt x="4300" y="3676"/>
                    </a:lnTo>
                    <a:lnTo>
                      <a:pt x="5936" y="3204"/>
                    </a:lnTo>
                    <a:lnTo>
                      <a:pt x="5936" y="4203"/>
                    </a:lnTo>
                    <a:cubicBezTo>
                      <a:pt x="5840" y="4161"/>
                      <a:pt x="5742" y="4133"/>
                      <a:pt x="5618" y="4133"/>
                    </a:cubicBezTo>
                    <a:lnTo>
                      <a:pt x="5326" y="4133"/>
                    </a:lnTo>
                    <a:cubicBezTo>
                      <a:pt x="4952" y="4133"/>
                      <a:pt x="4647" y="4438"/>
                      <a:pt x="4647" y="4813"/>
                    </a:cubicBezTo>
                    <a:lnTo>
                      <a:pt x="4647" y="4841"/>
                    </a:lnTo>
                    <a:cubicBezTo>
                      <a:pt x="4647" y="5215"/>
                      <a:pt x="4952" y="5520"/>
                      <a:pt x="5326" y="5520"/>
                    </a:cubicBezTo>
                    <a:lnTo>
                      <a:pt x="5618" y="5520"/>
                    </a:lnTo>
                    <a:cubicBezTo>
                      <a:pt x="6006" y="5520"/>
                      <a:pt x="6311" y="5187"/>
                      <a:pt x="6311" y="4813"/>
                    </a:cubicBezTo>
                    <a:lnTo>
                      <a:pt x="6311" y="3134"/>
                    </a:lnTo>
                    <a:lnTo>
                      <a:pt x="6561" y="3134"/>
                    </a:lnTo>
                    <a:cubicBezTo>
                      <a:pt x="6962" y="3134"/>
                      <a:pt x="7323" y="2857"/>
                      <a:pt x="7434" y="2483"/>
                    </a:cubicBezTo>
                    <a:close/>
                    <a:moveTo>
                      <a:pt x="8044" y="1664"/>
                    </a:moveTo>
                    <a:cubicBezTo>
                      <a:pt x="8253" y="1664"/>
                      <a:pt x="8432" y="1831"/>
                      <a:pt x="8432" y="2053"/>
                    </a:cubicBezTo>
                    <a:lnTo>
                      <a:pt x="8432" y="6629"/>
                    </a:lnTo>
                    <a:cubicBezTo>
                      <a:pt x="8432" y="6838"/>
                      <a:pt x="8253" y="7017"/>
                      <a:pt x="8044" y="7017"/>
                    </a:cubicBezTo>
                    <a:lnTo>
                      <a:pt x="1443" y="7017"/>
                    </a:lnTo>
                    <a:cubicBezTo>
                      <a:pt x="1221" y="7017"/>
                      <a:pt x="1055" y="6838"/>
                      <a:pt x="1055" y="6629"/>
                    </a:cubicBezTo>
                    <a:lnTo>
                      <a:pt x="1055" y="2053"/>
                    </a:lnTo>
                    <a:cubicBezTo>
                      <a:pt x="1055" y="1831"/>
                      <a:pt x="1221" y="1664"/>
                      <a:pt x="1443" y="1664"/>
                    </a:cubicBezTo>
                    <a:lnTo>
                      <a:pt x="2081" y="1664"/>
                    </a:lnTo>
                    <a:cubicBezTo>
                      <a:pt x="2025" y="1803"/>
                      <a:pt x="1998" y="1956"/>
                      <a:pt x="1998" y="2108"/>
                    </a:cubicBezTo>
                    <a:lnTo>
                      <a:pt x="1679" y="2108"/>
                    </a:lnTo>
                    <a:cubicBezTo>
                      <a:pt x="1582" y="2108"/>
                      <a:pt x="1498" y="2191"/>
                      <a:pt x="1498" y="2289"/>
                    </a:cubicBezTo>
                    <a:lnTo>
                      <a:pt x="1498" y="6394"/>
                    </a:lnTo>
                    <a:cubicBezTo>
                      <a:pt x="1498" y="6490"/>
                      <a:pt x="1582" y="6574"/>
                      <a:pt x="1679" y="6574"/>
                    </a:cubicBezTo>
                    <a:lnTo>
                      <a:pt x="7794" y="6574"/>
                    </a:lnTo>
                    <a:cubicBezTo>
                      <a:pt x="7905" y="6574"/>
                      <a:pt x="7989" y="6490"/>
                      <a:pt x="7989" y="6394"/>
                    </a:cubicBezTo>
                    <a:lnTo>
                      <a:pt x="7989" y="2289"/>
                    </a:lnTo>
                    <a:cubicBezTo>
                      <a:pt x="7989" y="2191"/>
                      <a:pt x="7905" y="2108"/>
                      <a:pt x="7794" y="2108"/>
                    </a:cubicBezTo>
                    <a:lnTo>
                      <a:pt x="7448" y="2108"/>
                    </a:lnTo>
                    <a:cubicBezTo>
                      <a:pt x="7434" y="1942"/>
                      <a:pt x="7365" y="1790"/>
                      <a:pt x="7254" y="1664"/>
                    </a:cubicBezTo>
                    <a:close/>
                    <a:moveTo>
                      <a:pt x="4272" y="0"/>
                    </a:moveTo>
                    <a:cubicBezTo>
                      <a:pt x="3926" y="0"/>
                      <a:pt x="3593" y="111"/>
                      <a:pt x="3329" y="320"/>
                    </a:cubicBezTo>
                    <a:cubicBezTo>
                      <a:pt x="3107" y="514"/>
                      <a:pt x="2941" y="749"/>
                      <a:pt x="2844" y="1026"/>
                    </a:cubicBezTo>
                    <a:cubicBezTo>
                      <a:pt x="2663" y="1069"/>
                      <a:pt x="2484" y="1165"/>
                      <a:pt x="2345" y="1290"/>
                    </a:cubicBezTo>
                    <a:lnTo>
                      <a:pt x="1443" y="1290"/>
                    </a:lnTo>
                    <a:cubicBezTo>
                      <a:pt x="1027" y="1290"/>
                      <a:pt x="681" y="1637"/>
                      <a:pt x="681" y="2053"/>
                    </a:cubicBezTo>
                    <a:lnTo>
                      <a:pt x="681" y="6629"/>
                    </a:lnTo>
                    <a:cubicBezTo>
                      <a:pt x="681" y="6768"/>
                      <a:pt x="722" y="6906"/>
                      <a:pt x="792" y="7017"/>
                    </a:cubicBezTo>
                    <a:lnTo>
                      <a:pt x="195" y="7017"/>
                    </a:lnTo>
                    <a:cubicBezTo>
                      <a:pt x="84" y="7017"/>
                      <a:pt x="1" y="7101"/>
                      <a:pt x="1" y="7198"/>
                    </a:cubicBezTo>
                    <a:lnTo>
                      <a:pt x="1" y="7642"/>
                    </a:lnTo>
                    <a:cubicBezTo>
                      <a:pt x="1" y="8016"/>
                      <a:pt x="320" y="8321"/>
                      <a:pt x="694" y="8321"/>
                    </a:cubicBezTo>
                    <a:lnTo>
                      <a:pt x="3926" y="8321"/>
                    </a:lnTo>
                    <a:cubicBezTo>
                      <a:pt x="4037" y="8321"/>
                      <a:pt x="4120" y="8238"/>
                      <a:pt x="4120" y="8141"/>
                    </a:cubicBezTo>
                    <a:cubicBezTo>
                      <a:pt x="4120" y="8030"/>
                      <a:pt x="4037" y="7947"/>
                      <a:pt x="3926" y="7947"/>
                    </a:cubicBezTo>
                    <a:lnTo>
                      <a:pt x="694" y="7947"/>
                    </a:lnTo>
                    <a:cubicBezTo>
                      <a:pt x="514" y="7947"/>
                      <a:pt x="376" y="7808"/>
                      <a:pt x="376" y="7642"/>
                    </a:cubicBezTo>
                    <a:lnTo>
                      <a:pt x="376" y="7392"/>
                    </a:lnTo>
                    <a:lnTo>
                      <a:pt x="9098" y="7392"/>
                    </a:lnTo>
                    <a:lnTo>
                      <a:pt x="9098" y="7642"/>
                    </a:lnTo>
                    <a:cubicBezTo>
                      <a:pt x="9098" y="7808"/>
                      <a:pt x="8959" y="7947"/>
                      <a:pt x="8793" y="7947"/>
                    </a:cubicBezTo>
                    <a:lnTo>
                      <a:pt x="5562" y="7947"/>
                    </a:lnTo>
                    <a:cubicBezTo>
                      <a:pt x="5451" y="7947"/>
                      <a:pt x="5368" y="8030"/>
                      <a:pt x="5368" y="8141"/>
                    </a:cubicBezTo>
                    <a:cubicBezTo>
                      <a:pt x="5368" y="8238"/>
                      <a:pt x="5451" y="8321"/>
                      <a:pt x="5562" y="8321"/>
                    </a:cubicBezTo>
                    <a:lnTo>
                      <a:pt x="8793" y="8321"/>
                    </a:lnTo>
                    <a:cubicBezTo>
                      <a:pt x="9168" y="8321"/>
                      <a:pt x="9473" y="8016"/>
                      <a:pt x="9473" y="7642"/>
                    </a:cubicBezTo>
                    <a:lnTo>
                      <a:pt x="9473" y="7198"/>
                    </a:lnTo>
                    <a:cubicBezTo>
                      <a:pt x="9473" y="7101"/>
                      <a:pt x="9390" y="7017"/>
                      <a:pt x="9292" y="7017"/>
                    </a:cubicBezTo>
                    <a:lnTo>
                      <a:pt x="8696" y="7017"/>
                    </a:lnTo>
                    <a:cubicBezTo>
                      <a:pt x="8765" y="6906"/>
                      <a:pt x="8793" y="6768"/>
                      <a:pt x="8793" y="6629"/>
                    </a:cubicBezTo>
                    <a:lnTo>
                      <a:pt x="8793" y="2053"/>
                    </a:lnTo>
                    <a:cubicBezTo>
                      <a:pt x="8793" y="1637"/>
                      <a:pt x="8460" y="1290"/>
                      <a:pt x="8044" y="1290"/>
                    </a:cubicBezTo>
                    <a:lnTo>
                      <a:pt x="6588" y="1290"/>
                    </a:lnTo>
                    <a:cubicBezTo>
                      <a:pt x="6367" y="915"/>
                      <a:pt x="5964" y="666"/>
                      <a:pt x="5520" y="666"/>
                    </a:cubicBezTo>
                    <a:cubicBezTo>
                      <a:pt x="5243" y="250"/>
                      <a:pt x="4771" y="0"/>
                      <a:pt x="42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6400384" y="2359892"/>
                <a:ext cx="19216" cy="17499"/>
              </a:xfrm>
              <a:custGeom>
                <a:rect b="b" l="l" r="r" t="t"/>
                <a:pathLst>
                  <a:path extrusionOk="0" h="367" w="403">
                    <a:moveTo>
                      <a:pt x="192" y="0"/>
                    </a:moveTo>
                    <a:cubicBezTo>
                      <a:pt x="147" y="0"/>
                      <a:pt x="103" y="19"/>
                      <a:pt x="70" y="53"/>
                    </a:cubicBezTo>
                    <a:cubicBezTo>
                      <a:pt x="14" y="121"/>
                      <a:pt x="1" y="219"/>
                      <a:pt x="56" y="288"/>
                    </a:cubicBezTo>
                    <a:cubicBezTo>
                      <a:pt x="89" y="342"/>
                      <a:pt x="142" y="366"/>
                      <a:pt x="197" y="366"/>
                    </a:cubicBezTo>
                    <a:cubicBezTo>
                      <a:pt x="283" y="366"/>
                      <a:pt x="372" y="306"/>
                      <a:pt x="389" y="205"/>
                    </a:cubicBezTo>
                    <a:cubicBezTo>
                      <a:pt x="403" y="136"/>
                      <a:pt x="362" y="53"/>
                      <a:pt x="278" y="25"/>
                    </a:cubicBezTo>
                    <a:cubicBezTo>
                      <a:pt x="251" y="8"/>
                      <a:pt x="221" y="0"/>
                      <a:pt x="1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 name="Google Shape;47;p6"/>
            <p:cNvGrpSpPr/>
            <p:nvPr/>
          </p:nvGrpSpPr>
          <p:grpSpPr>
            <a:xfrm>
              <a:off x="729630" y="975085"/>
              <a:ext cx="255615" cy="254967"/>
              <a:chOff x="6184139" y="1220827"/>
              <a:chExt cx="451696" cy="450552"/>
            </a:xfrm>
          </p:grpSpPr>
          <p:sp>
            <p:nvSpPr>
              <p:cNvPr id="48" name="Google Shape;48;p6"/>
              <p:cNvSpPr/>
              <p:nvPr/>
            </p:nvSpPr>
            <p:spPr>
              <a:xfrm>
                <a:off x="6353416" y="1390104"/>
                <a:ext cx="117776" cy="137087"/>
              </a:xfrm>
              <a:custGeom>
                <a:rect b="b" l="l" r="r" t="t"/>
                <a:pathLst>
                  <a:path extrusionOk="0" h="2875" w="2470">
                    <a:moveTo>
                      <a:pt x="916" y="1946"/>
                    </a:moveTo>
                    <a:cubicBezTo>
                      <a:pt x="1069" y="1946"/>
                      <a:pt x="1193" y="2070"/>
                      <a:pt x="1193" y="2224"/>
                    </a:cubicBezTo>
                    <a:cubicBezTo>
                      <a:pt x="1193" y="2376"/>
                      <a:pt x="1069" y="2501"/>
                      <a:pt x="916" y="2501"/>
                    </a:cubicBezTo>
                    <a:lnTo>
                      <a:pt x="666" y="2501"/>
                    </a:lnTo>
                    <a:cubicBezTo>
                      <a:pt x="500" y="2501"/>
                      <a:pt x="376" y="2376"/>
                      <a:pt x="376" y="2224"/>
                    </a:cubicBezTo>
                    <a:cubicBezTo>
                      <a:pt x="376" y="2070"/>
                      <a:pt x="500" y="1946"/>
                      <a:pt x="666" y="1946"/>
                    </a:cubicBezTo>
                    <a:close/>
                    <a:moveTo>
                      <a:pt x="1383" y="1"/>
                    </a:moveTo>
                    <a:cubicBezTo>
                      <a:pt x="1371" y="1"/>
                      <a:pt x="1358" y="2"/>
                      <a:pt x="1347" y="5"/>
                    </a:cubicBezTo>
                    <a:cubicBezTo>
                      <a:pt x="1263" y="18"/>
                      <a:pt x="1193" y="101"/>
                      <a:pt x="1193" y="184"/>
                    </a:cubicBezTo>
                    <a:lnTo>
                      <a:pt x="1193" y="1627"/>
                    </a:lnTo>
                    <a:cubicBezTo>
                      <a:pt x="1110" y="1599"/>
                      <a:pt x="1014" y="1571"/>
                      <a:pt x="916" y="1571"/>
                    </a:cubicBezTo>
                    <a:lnTo>
                      <a:pt x="666" y="1571"/>
                    </a:lnTo>
                    <a:cubicBezTo>
                      <a:pt x="320" y="1571"/>
                      <a:pt x="15" y="1849"/>
                      <a:pt x="15" y="2209"/>
                    </a:cubicBezTo>
                    <a:cubicBezTo>
                      <a:pt x="1" y="2570"/>
                      <a:pt x="293" y="2875"/>
                      <a:pt x="666" y="2875"/>
                    </a:cubicBezTo>
                    <a:lnTo>
                      <a:pt x="916" y="2875"/>
                    </a:lnTo>
                    <a:cubicBezTo>
                      <a:pt x="1277" y="2875"/>
                      <a:pt x="1568" y="2584"/>
                      <a:pt x="1568" y="2224"/>
                    </a:cubicBezTo>
                    <a:lnTo>
                      <a:pt x="1568" y="600"/>
                    </a:lnTo>
                    <a:cubicBezTo>
                      <a:pt x="1637" y="628"/>
                      <a:pt x="1707" y="670"/>
                      <a:pt x="1804" y="698"/>
                    </a:cubicBezTo>
                    <a:cubicBezTo>
                      <a:pt x="2026" y="767"/>
                      <a:pt x="2081" y="920"/>
                      <a:pt x="2081" y="933"/>
                    </a:cubicBezTo>
                    <a:lnTo>
                      <a:pt x="2095" y="948"/>
                    </a:lnTo>
                    <a:cubicBezTo>
                      <a:pt x="2118" y="1025"/>
                      <a:pt x="2183" y="1067"/>
                      <a:pt x="2259" y="1067"/>
                    </a:cubicBezTo>
                    <a:cubicBezTo>
                      <a:pt x="2278" y="1067"/>
                      <a:pt x="2297" y="1064"/>
                      <a:pt x="2317" y="1059"/>
                    </a:cubicBezTo>
                    <a:cubicBezTo>
                      <a:pt x="2414" y="1031"/>
                      <a:pt x="2469" y="933"/>
                      <a:pt x="2442" y="822"/>
                    </a:cubicBezTo>
                    <a:cubicBezTo>
                      <a:pt x="2401" y="698"/>
                      <a:pt x="2247" y="448"/>
                      <a:pt x="1915" y="337"/>
                    </a:cubicBezTo>
                    <a:cubicBezTo>
                      <a:pt x="1665" y="268"/>
                      <a:pt x="1554" y="101"/>
                      <a:pt x="1541" y="88"/>
                    </a:cubicBezTo>
                    <a:cubicBezTo>
                      <a:pt x="1506" y="30"/>
                      <a:pt x="1443" y="1"/>
                      <a:pt x="13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6"/>
              <p:cNvSpPr/>
              <p:nvPr/>
            </p:nvSpPr>
            <p:spPr>
              <a:xfrm>
                <a:off x="6184139" y="1227598"/>
                <a:ext cx="451696" cy="443781"/>
              </a:xfrm>
              <a:custGeom>
                <a:rect b="b" l="l" r="r" t="t"/>
                <a:pathLst>
                  <a:path extrusionOk="0" h="9307" w="9473">
                    <a:moveTo>
                      <a:pt x="4672" y="2941"/>
                    </a:moveTo>
                    <a:cubicBezTo>
                      <a:pt x="5194" y="2941"/>
                      <a:pt x="5714" y="3135"/>
                      <a:pt x="6103" y="3524"/>
                    </a:cubicBezTo>
                    <a:cubicBezTo>
                      <a:pt x="6894" y="4313"/>
                      <a:pt x="6894" y="5604"/>
                      <a:pt x="6103" y="6394"/>
                    </a:cubicBezTo>
                    <a:cubicBezTo>
                      <a:pt x="5708" y="6789"/>
                      <a:pt x="5188" y="6987"/>
                      <a:pt x="4667" y="6987"/>
                    </a:cubicBezTo>
                    <a:cubicBezTo>
                      <a:pt x="4147" y="6987"/>
                      <a:pt x="3627" y="6789"/>
                      <a:pt x="3232" y="6394"/>
                    </a:cubicBezTo>
                    <a:cubicBezTo>
                      <a:pt x="2441" y="5604"/>
                      <a:pt x="2441" y="4313"/>
                      <a:pt x="3232" y="3524"/>
                    </a:cubicBezTo>
                    <a:cubicBezTo>
                      <a:pt x="3627" y="3135"/>
                      <a:pt x="4151" y="2941"/>
                      <a:pt x="4672" y="2941"/>
                    </a:cubicBezTo>
                    <a:close/>
                    <a:moveTo>
                      <a:pt x="2726" y="6554"/>
                    </a:moveTo>
                    <a:cubicBezTo>
                      <a:pt x="2820" y="6554"/>
                      <a:pt x="2913" y="6588"/>
                      <a:pt x="2983" y="6658"/>
                    </a:cubicBezTo>
                    <a:cubicBezTo>
                      <a:pt x="3121" y="6796"/>
                      <a:pt x="3121" y="7018"/>
                      <a:pt x="2983" y="7157"/>
                    </a:cubicBezTo>
                    <a:lnTo>
                      <a:pt x="1720" y="8418"/>
                    </a:lnTo>
                    <a:lnTo>
                      <a:pt x="1208" y="7919"/>
                    </a:lnTo>
                    <a:lnTo>
                      <a:pt x="2469" y="6658"/>
                    </a:lnTo>
                    <a:cubicBezTo>
                      <a:pt x="2538" y="6588"/>
                      <a:pt x="2632" y="6554"/>
                      <a:pt x="2726" y="6554"/>
                    </a:cubicBezTo>
                    <a:close/>
                    <a:moveTo>
                      <a:pt x="944" y="8183"/>
                    </a:moveTo>
                    <a:lnTo>
                      <a:pt x="1457" y="8682"/>
                    </a:lnTo>
                    <a:lnTo>
                      <a:pt x="1304" y="8834"/>
                    </a:lnTo>
                    <a:cubicBezTo>
                      <a:pt x="1235" y="8904"/>
                      <a:pt x="1145" y="8938"/>
                      <a:pt x="1055" y="8938"/>
                    </a:cubicBezTo>
                    <a:cubicBezTo>
                      <a:pt x="964" y="8938"/>
                      <a:pt x="874" y="8904"/>
                      <a:pt x="805" y="8834"/>
                    </a:cubicBezTo>
                    <a:cubicBezTo>
                      <a:pt x="666" y="8696"/>
                      <a:pt x="666" y="8474"/>
                      <a:pt x="805" y="8335"/>
                    </a:cubicBezTo>
                    <a:lnTo>
                      <a:pt x="944" y="8183"/>
                    </a:lnTo>
                    <a:close/>
                    <a:moveTo>
                      <a:pt x="4718" y="1"/>
                    </a:moveTo>
                    <a:cubicBezTo>
                      <a:pt x="4642" y="1"/>
                      <a:pt x="4571" y="51"/>
                      <a:pt x="4549" y="125"/>
                    </a:cubicBezTo>
                    <a:cubicBezTo>
                      <a:pt x="4508" y="223"/>
                      <a:pt x="4564" y="320"/>
                      <a:pt x="4660" y="362"/>
                    </a:cubicBezTo>
                    <a:cubicBezTo>
                      <a:pt x="5146" y="541"/>
                      <a:pt x="5548" y="889"/>
                      <a:pt x="5797" y="1346"/>
                    </a:cubicBezTo>
                    <a:cubicBezTo>
                      <a:pt x="5834" y="1394"/>
                      <a:pt x="5890" y="1432"/>
                      <a:pt x="5950" y="1432"/>
                    </a:cubicBezTo>
                    <a:cubicBezTo>
                      <a:pt x="5959" y="1432"/>
                      <a:pt x="5969" y="1431"/>
                      <a:pt x="5978" y="1429"/>
                    </a:cubicBezTo>
                    <a:lnTo>
                      <a:pt x="6130" y="1429"/>
                    </a:lnTo>
                    <a:cubicBezTo>
                      <a:pt x="6824" y="1429"/>
                      <a:pt x="7462" y="1873"/>
                      <a:pt x="7711" y="2511"/>
                    </a:cubicBezTo>
                    <a:cubicBezTo>
                      <a:pt x="7739" y="2594"/>
                      <a:pt x="7822" y="2636"/>
                      <a:pt x="7905" y="2636"/>
                    </a:cubicBezTo>
                    <a:cubicBezTo>
                      <a:pt x="7947" y="2636"/>
                      <a:pt x="7975" y="2622"/>
                      <a:pt x="8016" y="2622"/>
                    </a:cubicBezTo>
                    <a:cubicBezTo>
                      <a:pt x="8613" y="2622"/>
                      <a:pt x="9098" y="3121"/>
                      <a:pt x="9098" y="3718"/>
                    </a:cubicBezTo>
                    <a:cubicBezTo>
                      <a:pt x="9098" y="4328"/>
                      <a:pt x="8613" y="4813"/>
                      <a:pt x="8016" y="4813"/>
                    </a:cubicBezTo>
                    <a:lnTo>
                      <a:pt x="7073" y="4813"/>
                    </a:lnTo>
                    <a:cubicBezTo>
                      <a:pt x="7004" y="3870"/>
                      <a:pt x="6380" y="3024"/>
                      <a:pt x="5492" y="2705"/>
                    </a:cubicBezTo>
                    <a:cubicBezTo>
                      <a:pt x="5230" y="2611"/>
                      <a:pt x="4957" y="2565"/>
                      <a:pt x="4687" y="2565"/>
                    </a:cubicBezTo>
                    <a:cubicBezTo>
                      <a:pt x="4001" y="2565"/>
                      <a:pt x="3329" y="2857"/>
                      <a:pt x="2872" y="3385"/>
                    </a:cubicBezTo>
                    <a:cubicBezTo>
                      <a:pt x="2705" y="3579"/>
                      <a:pt x="2567" y="3787"/>
                      <a:pt x="2456" y="4023"/>
                    </a:cubicBezTo>
                    <a:cubicBezTo>
                      <a:pt x="2358" y="4272"/>
                      <a:pt x="2289" y="4550"/>
                      <a:pt x="2275" y="4813"/>
                    </a:cubicBezTo>
                    <a:lnTo>
                      <a:pt x="1762" y="4813"/>
                    </a:lnTo>
                    <a:cubicBezTo>
                      <a:pt x="999" y="4813"/>
                      <a:pt x="376" y="4189"/>
                      <a:pt x="376" y="3426"/>
                    </a:cubicBezTo>
                    <a:cubicBezTo>
                      <a:pt x="376" y="2719"/>
                      <a:pt x="944" y="2109"/>
                      <a:pt x="1651" y="2054"/>
                    </a:cubicBezTo>
                    <a:cubicBezTo>
                      <a:pt x="1735" y="2039"/>
                      <a:pt x="1803" y="1984"/>
                      <a:pt x="1818" y="1900"/>
                    </a:cubicBezTo>
                    <a:cubicBezTo>
                      <a:pt x="1984" y="1194"/>
                      <a:pt x="2484" y="611"/>
                      <a:pt x="3177" y="362"/>
                    </a:cubicBezTo>
                    <a:cubicBezTo>
                      <a:pt x="3273" y="334"/>
                      <a:pt x="3316" y="223"/>
                      <a:pt x="3273" y="125"/>
                    </a:cubicBezTo>
                    <a:cubicBezTo>
                      <a:pt x="3251" y="48"/>
                      <a:pt x="3176" y="6"/>
                      <a:pt x="3098" y="6"/>
                    </a:cubicBezTo>
                    <a:cubicBezTo>
                      <a:pt x="3078" y="6"/>
                      <a:pt x="3058" y="9"/>
                      <a:pt x="3038" y="14"/>
                    </a:cubicBezTo>
                    <a:cubicBezTo>
                      <a:pt x="2650" y="153"/>
                      <a:pt x="2303" y="403"/>
                      <a:pt x="2025" y="722"/>
                    </a:cubicBezTo>
                    <a:cubicBezTo>
                      <a:pt x="1776" y="1000"/>
                      <a:pt x="1596" y="1332"/>
                      <a:pt x="1498" y="1693"/>
                    </a:cubicBezTo>
                    <a:cubicBezTo>
                      <a:pt x="653" y="1832"/>
                      <a:pt x="1" y="2581"/>
                      <a:pt x="1" y="3426"/>
                    </a:cubicBezTo>
                    <a:cubicBezTo>
                      <a:pt x="1" y="4397"/>
                      <a:pt x="792" y="5188"/>
                      <a:pt x="1762" y="5188"/>
                    </a:cubicBezTo>
                    <a:lnTo>
                      <a:pt x="2289" y="5188"/>
                    </a:lnTo>
                    <a:cubicBezTo>
                      <a:pt x="2317" y="5534"/>
                      <a:pt x="2428" y="5881"/>
                      <a:pt x="2608" y="6186"/>
                    </a:cubicBezTo>
                    <a:cubicBezTo>
                      <a:pt x="2469" y="6214"/>
                      <a:pt x="2330" y="6283"/>
                      <a:pt x="2206" y="6394"/>
                    </a:cubicBezTo>
                    <a:lnTo>
                      <a:pt x="542" y="8072"/>
                    </a:lnTo>
                    <a:cubicBezTo>
                      <a:pt x="250" y="8350"/>
                      <a:pt x="250" y="8807"/>
                      <a:pt x="542" y="9099"/>
                    </a:cubicBezTo>
                    <a:cubicBezTo>
                      <a:pt x="681" y="9237"/>
                      <a:pt x="868" y="9307"/>
                      <a:pt x="1055" y="9307"/>
                    </a:cubicBezTo>
                    <a:cubicBezTo>
                      <a:pt x="1242" y="9307"/>
                      <a:pt x="1430" y="9237"/>
                      <a:pt x="1568" y="9099"/>
                    </a:cubicBezTo>
                    <a:lnTo>
                      <a:pt x="3232" y="7420"/>
                    </a:lnTo>
                    <a:cubicBezTo>
                      <a:pt x="3343" y="7309"/>
                      <a:pt x="3412" y="7170"/>
                      <a:pt x="3440" y="7018"/>
                    </a:cubicBezTo>
                    <a:cubicBezTo>
                      <a:pt x="3815" y="7240"/>
                      <a:pt x="4244" y="7364"/>
                      <a:pt x="4675" y="7364"/>
                    </a:cubicBezTo>
                    <a:cubicBezTo>
                      <a:pt x="5285" y="7364"/>
                      <a:pt x="5895" y="7129"/>
                      <a:pt x="6367" y="6658"/>
                    </a:cubicBezTo>
                    <a:cubicBezTo>
                      <a:pt x="6783" y="6242"/>
                      <a:pt x="7004" y="5728"/>
                      <a:pt x="7060" y="5188"/>
                    </a:cubicBezTo>
                    <a:lnTo>
                      <a:pt x="8016" y="5188"/>
                    </a:lnTo>
                    <a:cubicBezTo>
                      <a:pt x="8821" y="5188"/>
                      <a:pt x="9473" y="4522"/>
                      <a:pt x="9473" y="3718"/>
                    </a:cubicBezTo>
                    <a:cubicBezTo>
                      <a:pt x="9473" y="2913"/>
                      <a:pt x="8821" y="2261"/>
                      <a:pt x="8016" y="2261"/>
                    </a:cubicBezTo>
                    <a:lnTo>
                      <a:pt x="8003" y="2261"/>
                    </a:lnTo>
                    <a:cubicBezTo>
                      <a:pt x="7670" y="1540"/>
                      <a:pt x="6935" y="1055"/>
                      <a:pt x="6130" y="1055"/>
                    </a:cubicBezTo>
                    <a:lnTo>
                      <a:pt x="6061" y="1055"/>
                    </a:lnTo>
                    <a:cubicBezTo>
                      <a:pt x="5770" y="569"/>
                      <a:pt x="5313" y="209"/>
                      <a:pt x="4786" y="14"/>
                    </a:cubicBezTo>
                    <a:cubicBezTo>
                      <a:pt x="4763" y="5"/>
                      <a:pt x="4740" y="1"/>
                      <a:pt x="47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
              <p:cNvSpPr/>
              <p:nvPr/>
            </p:nvSpPr>
            <p:spPr>
              <a:xfrm>
                <a:off x="6361570" y="1220827"/>
                <a:ext cx="19025" cy="17690"/>
              </a:xfrm>
              <a:custGeom>
                <a:rect b="b" l="l" r="r" t="t"/>
                <a:pathLst>
                  <a:path extrusionOk="0" h="371" w="399">
                    <a:moveTo>
                      <a:pt x="187" y="1"/>
                    </a:moveTo>
                    <a:cubicBezTo>
                      <a:pt x="174" y="1"/>
                      <a:pt x="161" y="2"/>
                      <a:pt x="149" y="4"/>
                    </a:cubicBezTo>
                    <a:cubicBezTo>
                      <a:pt x="79" y="32"/>
                      <a:pt x="24" y="101"/>
                      <a:pt x="11" y="171"/>
                    </a:cubicBezTo>
                    <a:cubicBezTo>
                      <a:pt x="1" y="288"/>
                      <a:pt x="101" y="370"/>
                      <a:pt x="200" y="370"/>
                    </a:cubicBezTo>
                    <a:cubicBezTo>
                      <a:pt x="241" y="370"/>
                      <a:pt x="283" y="356"/>
                      <a:pt x="316" y="323"/>
                    </a:cubicBezTo>
                    <a:cubicBezTo>
                      <a:pt x="385" y="267"/>
                      <a:pt x="399" y="156"/>
                      <a:pt x="357" y="88"/>
                    </a:cubicBezTo>
                    <a:cubicBezTo>
                      <a:pt x="323" y="30"/>
                      <a:pt x="250" y="1"/>
                      <a:pt x="1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 name="Google Shape;51;p6"/>
            <p:cNvGrpSpPr/>
            <p:nvPr/>
          </p:nvGrpSpPr>
          <p:grpSpPr>
            <a:xfrm>
              <a:off x="723837" y="1482615"/>
              <a:ext cx="267223" cy="233165"/>
              <a:chOff x="6908262" y="1240186"/>
              <a:chExt cx="472209" cy="412024"/>
            </a:xfrm>
          </p:grpSpPr>
          <p:sp>
            <p:nvSpPr>
              <p:cNvPr id="52" name="Google Shape;52;p6"/>
              <p:cNvSpPr/>
              <p:nvPr/>
            </p:nvSpPr>
            <p:spPr>
              <a:xfrm>
                <a:off x="7105958" y="1594618"/>
                <a:ext cx="76769" cy="17929"/>
              </a:xfrm>
              <a:custGeom>
                <a:rect b="b" l="l" r="r" t="t"/>
                <a:pathLst>
                  <a:path extrusionOk="0" h="376" w="1610">
                    <a:moveTo>
                      <a:pt x="181" y="0"/>
                    </a:moveTo>
                    <a:cubicBezTo>
                      <a:pt x="84" y="0"/>
                      <a:pt x="1" y="84"/>
                      <a:pt x="1" y="181"/>
                    </a:cubicBezTo>
                    <a:cubicBezTo>
                      <a:pt x="1" y="292"/>
                      <a:pt x="84" y="375"/>
                      <a:pt x="181" y="375"/>
                    </a:cubicBezTo>
                    <a:lnTo>
                      <a:pt x="1429" y="375"/>
                    </a:lnTo>
                    <a:cubicBezTo>
                      <a:pt x="1540" y="375"/>
                      <a:pt x="1609" y="292"/>
                      <a:pt x="1609" y="181"/>
                    </a:cubicBezTo>
                    <a:cubicBezTo>
                      <a:pt x="1609" y="84"/>
                      <a:pt x="1540" y="0"/>
                      <a:pt x="14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a:off x="7080209" y="1365642"/>
                <a:ext cx="136229" cy="159593"/>
              </a:xfrm>
              <a:custGeom>
                <a:rect b="b" l="l" r="r" t="t"/>
                <a:pathLst>
                  <a:path extrusionOk="0" h="3347" w="2857">
                    <a:moveTo>
                      <a:pt x="1054" y="2237"/>
                    </a:moveTo>
                    <a:cubicBezTo>
                      <a:pt x="1262" y="2237"/>
                      <a:pt x="1415" y="2404"/>
                      <a:pt x="1415" y="2598"/>
                    </a:cubicBezTo>
                    <a:lnTo>
                      <a:pt x="1415" y="2611"/>
                    </a:lnTo>
                    <a:cubicBezTo>
                      <a:pt x="1415" y="2820"/>
                      <a:pt x="1262" y="2972"/>
                      <a:pt x="1054" y="2972"/>
                    </a:cubicBezTo>
                    <a:lnTo>
                      <a:pt x="735" y="2972"/>
                    </a:lnTo>
                    <a:cubicBezTo>
                      <a:pt x="541" y="2972"/>
                      <a:pt x="374" y="2820"/>
                      <a:pt x="374" y="2611"/>
                    </a:cubicBezTo>
                    <a:lnTo>
                      <a:pt x="374" y="2598"/>
                    </a:lnTo>
                    <a:cubicBezTo>
                      <a:pt x="374" y="2404"/>
                      <a:pt x="541" y="2237"/>
                      <a:pt x="735" y="2237"/>
                    </a:cubicBezTo>
                    <a:close/>
                    <a:moveTo>
                      <a:pt x="1594" y="1"/>
                    </a:moveTo>
                    <a:cubicBezTo>
                      <a:pt x="1580" y="1"/>
                      <a:pt x="1567" y="2"/>
                      <a:pt x="1553" y="4"/>
                    </a:cubicBezTo>
                    <a:cubicBezTo>
                      <a:pt x="1470" y="32"/>
                      <a:pt x="1415" y="102"/>
                      <a:pt x="1415" y="185"/>
                    </a:cubicBezTo>
                    <a:lnTo>
                      <a:pt x="1415" y="1960"/>
                    </a:lnTo>
                    <a:cubicBezTo>
                      <a:pt x="1317" y="1904"/>
                      <a:pt x="1193" y="1862"/>
                      <a:pt x="1054" y="1862"/>
                    </a:cubicBezTo>
                    <a:lnTo>
                      <a:pt x="735" y="1862"/>
                    </a:lnTo>
                    <a:cubicBezTo>
                      <a:pt x="333" y="1862"/>
                      <a:pt x="0" y="2195"/>
                      <a:pt x="0" y="2598"/>
                    </a:cubicBezTo>
                    <a:lnTo>
                      <a:pt x="0" y="2611"/>
                    </a:lnTo>
                    <a:cubicBezTo>
                      <a:pt x="0" y="3014"/>
                      <a:pt x="333" y="3347"/>
                      <a:pt x="735" y="3347"/>
                    </a:cubicBezTo>
                    <a:lnTo>
                      <a:pt x="1054" y="3347"/>
                    </a:lnTo>
                    <a:cubicBezTo>
                      <a:pt x="1456" y="3347"/>
                      <a:pt x="1789" y="3014"/>
                      <a:pt x="1789" y="2611"/>
                    </a:cubicBezTo>
                    <a:lnTo>
                      <a:pt x="1789" y="2598"/>
                    </a:lnTo>
                    <a:lnTo>
                      <a:pt x="1789" y="614"/>
                    </a:lnTo>
                    <a:cubicBezTo>
                      <a:pt x="1872" y="670"/>
                      <a:pt x="1983" y="725"/>
                      <a:pt x="2108" y="767"/>
                    </a:cubicBezTo>
                    <a:cubicBezTo>
                      <a:pt x="2399" y="850"/>
                      <a:pt x="2469" y="1058"/>
                      <a:pt x="2469" y="1058"/>
                    </a:cubicBezTo>
                    <a:lnTo>
                      <a:pt x="2482" y="1086"/>
                    </a:lnTo>
                    <a:cubicBezTo>
                      <a:pt x="2505" y="1154"/>
                      <a:pt x="2575" y="1204"/>
                      <a:pt x="2645" y="1204"/>
                    </a:cubicBezTo>
                    <a:cubicBezTo>
                      <a:pt x="2661" y="1204"/>
                      <a:pt x="2676" y="1202"/>
                      <a:pt x="2691" y="1197"/>
                    </a:cubicBezTo>
                    <a:cubicBezTo>
                      <a:pt x="2802" y="1183"/>
                      <a:pt x="2857" y="1072"/>
                      <a:pt x="2829" y="975"/>
                    </a:cubicBezTo>
                    <a:lnTo>
                      <a:pt x="2829" y="961"/>
                    </a:lnTo>
                    <a:cubicBezTo>
                      <a:pt x="2787" y="808"/>
                      <a:pt x="2607" y="531"/>
                      <a:pt x="2219" y="407"/>
                    </a:cubicBezTo>
                    <a:cubicBezTo>
                      <a:pt x="1914" y="309"/>
                      <a:pt x="1775" y="115"/>
                      <a:pt x="1761" y="87"/>
                    </a:cubicBezTo>
                    <a:cubicBezTo>
                      <a:pt x="1726" y="30"/>
                      <a:pt x="1663" y="1"/>
                      <a:pt x="15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a:off x="7019365" y="1240186"/>
                <a:ext cx="249999" cy="412024"/>
              </a:xfrm>
              <a:custGeom>
                <a:rect b="b" l="l" r="r" t="t"/>
                <a:pathLst>
                  <a:path extrusionOk="0" h="8641" w="5243">
                    <a:moveTo>
                      <a:pt x="3578" y="361"/>
                    </a:moveTo>
                    <a:lnTo>
                      <a:pt x="3578" y="403"/>
                    </a:lnTo>
                    <a:lnTo>
                      <a:pt x="3578" y="666"/>
                    </a:lnTo>
                    <a:cubicBezTo>
                      <a:pt x="3578" y="736"/>
                      <a:pt x="3523" y="791"/>
                      <a:pt x="3453" y="791"/>
                    </a:cubicBezTo>
                    <a:lnTo>
                      <a:pt x="1803" y="791"/>
                    </a:lnTo>
                    <a:cubicBezTo>
                      <a:pt x="1720" y="791"/>
                      <a:pt x="1665" y="736"/>
                      <a:pt x="1665" y="666"/>
                    </a:cubicBezTo>
                    <a:lnTo>
                      <a:pt x="1665" y="403"/>
                    </a:lnTo>
                    <a:lnTo>
                      <a:pt x="1665" y="361"/>
                    </a:lnTo>
                    <a:close/>
                    <a:moveTo>
                      <a:pt x="832" y="0"/>
                    </a:moveTo>
                    <a:cubicBezTo>
                      <a:pt x="374" y="0"/>
                      <a:pt x="0" y="375"/>
                      <a:pt x="0" y="832"/>
                    </a:cubicBezTo>
                    <a:lnTo>
                      <a:pt x="0" y="1636"/>
                    </a:lnTo>
                    <a:cubicBezTo>
                      <a:pt x="0" y="1747"/>
                      <a:pt x="84" y="1831"/>
                      <a:pt x="180" y="1831"/>
                    </a:cubicBezTo>
                    <a:cubicBezTo>
                      <a:pt x="291" y="1831"/>
                      <a:pt x="374" y="1747"/>
                      <a:pt x="374" y="1636"/>
                    </a:cubicBezTo>
                    <a:lnTo>
                      <a:pt x="374" y="832"/>
                    </a:lnTo>
                    <a:cubicBezTo>
                      <a:pt x="374" y="569"/>
                      <a:pt x="568" y="361"/>
                      <a:pt x="832" y="361"/>
                    </a:cubicBezTo>
                    <a:lnTo>
                      <a:pt x="1262" y="361"/>
                    </a:lnTo>
                    <a:cubicBezTo>
                      <a:pt x="1276" y="361"/>
                      <a:pt x="1290" y="388"/>
                      <a:pt x="1290" y="403"/>
                    </a:cubicBezTo>
                    <a:lnTo>
                      <a:pt x="1290" y="666"/>
                    </a:lnTo>
                    <a:cubicBezTo>
                      <a:pt x="1290" y="943"/>
                      <a:pt x="1526" y="1165"/>
                      <a:pt x="1803" y="1165"/>
                    </a:cubicBezTo>
                    <a:lnTo>
                      <a:pt x="3453" y="1165"/>
                    </a:lnTo>
                    <a:cubicBezTo>
                      <a:pt x="3730" y="1165"/>
                      <a:pt x="3952" y="943"/>
                      <a:pt x="3952" y="666"/>
                    </a:cubicBezTo>
                    <a:lnTo>
                      <a:pt x="3952" y="403"/>
                    </a:lnTo>
                    <a:cubicBezTo>
                      <a:pt x="3952" y="388"/>
                      <a:pt x="3967" y="361"/>
                      <a:pt x="3994" y="361"/>
                    </a:cubicBezTo>
                    <a:lnTo>
                      <a:pt x="4410" y="361"/>
                    </a:lnTo>
                    <a:cubicBezTo>
                      <a:pt x="4673" y="361"/>
                      <a:pt x="4882" y="569"/>
                      <a:pt x="4882" y="832"/>
                    </a:cubicBezTo>
                    <a:lnTo>
                      <a:pt x="4882" y="7808"/>
                    </a:lnTo>
                    <a:cubicBezTo>
                      <a:pt x="4882" y="8058"/>
                      <a:pt x="4673" y="8265"/>
                      <a:pt x="4410" y="8265"/>
                    </a:cubicBezTo>
                    <a:lnTo>
                      <a:pt x="832" y="8265"/>
                    </a:lnTo>
                    <a:cubicBezTo>
                      <a:pt x="583" y="8265"/>
                      <a:pt x="374" y="8058"/>
                      <a:pt x="374" y="7808"/>
                    </a:cubicBezTo>
                    <a:lnTo>
                      <a:pt x="374" y="3273"/>
                    </a:lnTo>
                    <a:cubicBezTo>
                      <a:pt x="374" y="3162"/>
                      <a:pt x="291" y="3079"/>
                      <a:pt x="180" y="3079"/>
                    </a:cubicBezTo>
                    <a:cubicBezTo>
                      <a:pt x="84" y="3079"/>
                      <a:pt x="0" y="3162"/>
                      <a:pt x="0" y="3273"/>
                    </a:cubicBezTo>
                    <a:lnTo>
                      <a:pt x="0" y="7808"/>
                    </a:lnTo>
                    <a:cubicBezTo>
                      <a:pt x="0" y="8265"/>
                      <a:pt x="374" y="8640"/>
                      <a:pt x="832" y="8640"/>
                    </a:cubicBezTo>
                    <a:lnTo>
                      <a:pt x="4410" y="8640"/>
                    </a:lnTo>
                    <a:cubicBezTo>
                      <a:pt x="4882" y="8640"/>
                      <a:pt x="5242" y="8265"/>
                      <a:pt x="5242" y="7808"/>
                    </a:cubicBezTo>
                    <a:lnTo>
                      <a:pt x="5242" y="832"/>
                    </a:lnTo>
                    <a:cubicBezTo>
                      <a:pt x="5242" y="375"/>
                      <a:pt x="4882" y="0"/>
                      <a:pt x="44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6"/>
              <p:cNvSpPr/>
              <p:nvPr/>
            </p:nvSpPr>
            <p:spPr>
              <a:xfrm>
                <a:off x="6955183" y="1401691"/>
                <a:ext cx="41722" cy="97606"/>
              </a:xfrm>
              <a:custGeom>
                <a:rect b="b" l="l" r="r" t="t"/>
                <a:pathLst>
                  <a:path extrusionOk="0" h="2047" w="875">
                    <a:moveTo>
                      <a:pt x="668" y="1"/>
                    </a:moveTo>
                    <a:cubicBezTo>
                      <a:pt x="621" y="1"/>
                      <a:pt x="576" y="18"/>
                      <a:pt x="542" y="52"/>
                    </a:cubicBezTo>
                    <a:cubicBezTo>
                      <a:pt x="1" y="594"/>
                      <a:pt x="1" y="1454"/>
                      <a:pt x="542" y="1994"/>
                    </a:cubicBezTo>
                    <a:cubicBezTo>
                      <a:pt x="576" y="2029"/>
                      <a:pt x="625" y="2046"/>
                      <a:pt x="673" y="2046"/>
                    </a:cubicBezTo>
                    <a:cubicBezTo>
                      <a:pt x="722" y="2046"/>
                      <a:pt x="771" y="2029"/>
                      <a:pt x="805" y="1994"/>
                    </a:cubicBezTo>
                    <a:cubicBezTo>
                      <a:pt x="875" y="1911"/>
                      <a:pt x="875" y="1800"/>
                      <a:pt x="805" y="1731"/>
                    </a:cubicBezTo>
                    <a:cubicBezTo>
                      <a:pt x="417" y="1343"/>
                      <a:pt x="417" y="705"/>
                      <a:pt x="805" y="316"/>
                    </a:cubicBezTo>
                    <a:cubicBezTo>
                      <a:pt x="875" y="246"/>
                      <a:pt x="875" y="122"/>
                      <a:pt x="805" y="52"/>
                    </a:cubicBezTo>
                    <a:cubicBezTo>
                      <a:pt x="763" y="18"/>
                      <a:pt x="715" y="1"/>
                      <a:pt x="6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a:off x="6908262" y="1371269"/>
                <a:ext cx="58220" cy="158592"/>
              </a:xfrm>
              <a:custGeom>
                <a:rect b="b" l="l" r="r" t="t"/>
                <a:pathLst>
                  <a:path extrusionOk="0" h="3326" w="1221">
                    <a:moveTo>
                      <a:pt x="1014" y="1"/>
                    </a:moveTo>
                    <a:cubicBezTo>
                      <a:pt x="967" y="1"/>
                      <a:pt x="922" y="18"/>
                      <a:pt x="888" y="52"/>
                    </a:cubicBezTo>
                    <a:cubicBezTo>
                      <a:pt x="1" y="940"/>
                      <a:pt x="1" y="2382"/>
                      <a:pt x="888" y="3270"/>
                    </a:cubicBezTo>
                    <a:cubicBezTo>
                      <a:pt x="916" y="3297"/>
                      <a:pt x="971" y="3325"/>
                      <a:pt x="1012" y="3325"/>
                    </a:cubicBezTo>
                    <a:cubicBezTo>
                      <a:pt x="1068" y="3325"/>
                      <a:pt x="1110" y="3297"/>
                      <a:pt x="1151" y="3270"/>
                    </a:cubicBezTo>
                    <a:cubicBezTo>
                      <a:pt x="1221" y="3201"/>
                      <a:pt x="1221" y="3076"/>
                      <a:pt x="1151" y="3007"/>
                    </a:cubicBezTo>
                    <a:cubicBezTo>
                      <a:pt x="402" y="2258"/>
                      <a:pt x="402" y="1051"/>
                      <a:pt x="1151" y="316"/>
                    </a:cubicBezTo>
                    <a:cubicBezTo>
                      <a:pt x="1221" y="247"/>
                      <a:pt x="1221" y="122"/>
                      <a:pt x="1151" y="52"/>
                    </a:cubicBezTo>
                    <a:cubicBezTo>
                      <a:pt x="1109" y="18"/>
                      <a:pt x="1061" y="1"/>
                      <a:pt x="10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7291781" y="1401691"/>
                <a:ext cx="41722" cy="97606"/>
              </a:xfrm>
              <a:custGeom>
                <a:rect b="b" l="l" r="r" t="t"/>
                <a:pathLst>
                  <a:path extrusionOk="0" h="2047" w="875">
                    <a:moveTo>
                      <a:pt x="210" y="1"/>
                    </a:moveTo>
                    <a:cubicBezTo>
                      <a:pt x="163" y="1"/>
                      <a:pt x="119" y="18"/>
                      <a:pt x="84" y="52"/>
                    </a:cubicBezTo>
                    <a:cubicBezTo>
                      <a:pt x="1" y="122"/>
                      <a:pt x="1" y="246"/>
                      <a:pt x="84" y="316"/>
                    </a:cubicBezTo>
                    <a:cubicBezTo>
                      <a:pt x="472" y="705"/>
                      <a:pt x="472" y="1343"/>
                      <a:pt x="84" y="1731"/>
                    </a:cubicBezTo>
                    <a:cubicBezTo>
                      <a:pt x="1" y="1800"/>
                      <a:pt x="1" y="1911"/>
                      <a:pt x="84" y="1994"/>
                    </a:cubicBezTo>
                    <a:cubicBezTo>
                      <a:pt x="119" y="2029"/>
                      <a:pt x="163" y="2046"/>
                      <a:pt x="210" y="2046"/>
                    </a:cubicBezTo>
                    <a:cubicBezTo>
                      <a:pt x="257" y="2046"/>
                      <a:pt x="305" y="2029"/>
                      <a:pt x="347" y="1994"/>
                    </a:cubicBezTo>
                    <a:cubicBezTo>
                      <a:pt x="874" y="1454"/>
                      <a:pt x="874" y="594"/>
                      <a:pt x="347" y="52"/>
                    </a:cubicBezTo>
                    <a:cubicBezTo>
                      <a:pt x="305" y="18"/>
                      <a:pt x="257" y="1"/>
                      <a:pt x="2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p:nvPr/>
            </p:nvSpPr>
            <p:spPr>
              <a:xfrm>
                <a:off x="7322871" y="1371269"/>
                <a:ext cx="57600" cy="158449"/>
              </a:xfrm>
              <a:custGeom>
                <a:rect b="b" l="l" r="r" t="t"/>
                <a:pathLst>
                  <a:path extrusionOk="0" h="3323" w="1208">
                    <a:moveTo>
                      <a:pt x="196" y="1"/>
                    </a:moveTo>
                    <a:cubicBezTo>
                      <a:pt x="149" y="1"/>
                      <a:pt x="104" y="18"/>
                      <a:pt x="70" y="52"/>
                    </a:cubicBezTo>
                    <a:cubicBezTo>
                      <a:pt x="0" y="122"/>
                      <a:pt x="0" y="247"/>
                      <a:pt x="70" y="316"/>
                    </a:cubicBezTo>
                    <a:cubicBezTo>
                      <a:pt x="805" y="1051"/>
                      <a:pt x="805" y="2258"/>
                      <a:pt x="70" y="3007"/>
                    </a:cubicBezTo>
                    <a:cubicBezTo>
                      <a:pt x="0" y="3076"/>
                      <a:pt x="0" y="3201"/>
                      <a:pt x="70" y="3270"/>
                    </a:cubicBezTo>
                    <a:cubicBezTo>
                      <a:pt x="104" y="3305"/>
                      <a:pt x="149" y="3322"/>
                      <a:pt x="196" y="3322"/>
                    </a:cubicBezTo>
                    <a:cubicBezTo>
                      <a:pt x="243" y="3322"/>
                      <a:pt x="291" y="3305"/>
                      <a:pt x="333" y="3270"/>
                    </a:cubicBezTo>
                    <a:cubicBezTo>
                      <a:pt x="1207" y="2382"/>
                      <a:pt x="1207" y="940"/>
                      <a:pt x="333" y="52"/>
                    </a:cubicBezTo>
                    <a:cubicBezTo>
                      <a:pt x="291" y="18"/>
                      <a:pt x="243" y="1"/>
                      <a:pt x="1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a:off x="7018030" y="1348476"/>
                <a:ext cx="19502" cy="17786"/>
              </a:xfrm>
              <a:custGeom>
                <a:rect b="b" l="l" r="r" t="t"/>
                <a:pathLst>
                  <a:path extrusionOk="0" h="373" w="409">
                    <a:moveTo>
                      <a:pt x="207" y="1"/>
                    </a:moveTo>
                    <a:cubicBezTo>
                      <a:pt x="168" y="1"/>
                      <a:pt x="128" y="14"/>
                      <a:pt x="97" y="46"/>
                    </a:cubicBezTo>
                    <a:cubicBezTo>
                      <a:pt x="14" y="101"/>
                      <a:pt x="1" y="212"/>
                      <a:pt x="56" y="295"/>
                    </a:cubicBezTo>
                    <a:cubicBezTo>
                      <a:pt x="93" y="348"/>
                      <a:pt x="148" y="373"/>
                      <a:pt x="204" y="373"/>
                    </a:cubicBezTo>
                    <a:cubicBezTo>
                      <a:pt x="292" y="373"/>
                      <a:pt x="380" y="309"/>
                      <a:pt x="389" y="198"/>
                    </a:cubicBezTo>
                    <a:cubicBezTo>
                      <a:pt x="409" y="88"/>
                      <a:pt x="307"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0" name="Google Shape;60;p6"/>
            <p:cNvCxnSpPr/>
            <p:nvPr/>
          </p:nvCxnSpPr>
          <p:spPr>
            <a:xfrm>
              <a:off x="729625" y="1355100"/>
              <a:ext cx="255600" cy="0"/>
            </a:xfrm>
            <a:prstGeom prst="straightConnector1">
              <a:avLst/>
            </a:prstGeom>
            <a:noFill/>
            <a:ln cap="flat" cmpd="sng" w="9525">
              <a:solidFill>
                <a:schemeClr val="dk1"/>
              </a:solidFill>
              <a:prstDash val="solid"/>
              <a:round/>
              <a:headEnd len="med" w="med" type="none"/>
              <a:tailEnd len="med" w="med" type="none"/>
            </a:ln>
          </p:spPr>
        </p:cxnSp>
        <p:cxnSp>
          <p:nvCxnSpPr>
            <p:cNvPr id="61" name="Google Shape;61;p6"/>
            <p:cNvCxnSpPr/>
            <p:nvPr/>
          </p:nvCxnSpPr>
          <p:spPr>
            <a:xfrm>
              <a:off x="729625" y="1845525"/>
              <a:ext cx="2556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sp>
        <p:nvSpPr>
          <p:cNvPr id="63" name="Google Shape;63;p7"/>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rot="-5400000">
            <a:off x="-1387975" y="2147150"/>
            <a:ext cx="4407000" cy="846000"/>
          </a:xfrm>
          <a:prstGeom prst="round2SameRect">
            <a:avLst>
              <a:gd fmla="val 38579"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txBox="1"/>
          <p:nvPr>
            <p:ph idx="1" type="body"/>
          </p:nvPr>
        </p:nvSpPr>
        <p:spPr>
          <a:xfrm>
            <a:off x="4068900" y="1479850"/>
            <a:ext cx="4355100" cy="2550900"/>
          </a:xfrm>
          <a:prstGeom prst="rect">
            <a:avLst/>
          </a:prstGeom>
        </p:spPr>
        <p:txBody>
          <a:bodyPr anchorCtr="0" anchor="t" bIns="0" lIns="91425" spcFirstLastPara="1" rIns="91425" wrap="square" tIns="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66" name="Google Shape;66;p7"/>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7" name="Shape 67"/>
        <p:cNvGrpSpPr/>
        <p:nvPr/>
      </p:nvGrpSpPr>
      <p:grpSpPr>
        <a:xfrm>
          <a:off x="0" y="0"/>
          <a:ext cx="0" cy="0"/>
          <a:chOff x="0" y="0"/>
          <a:chExt cx="0" cy="0"/>
        </a:xfrm>
      </p:grpSpPr>
      <p:sp>
        <p:nvSpPr>
          <p:cNvPr id="68" name="Google Shape;68;p8"/>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rot="-5400000">
            <a:off x="-952675" y="1711850"/>
            <a:ext cx="4407000" cy="1716600"/>
          </a:xfrm>
          <a:prstGeom prst="round2SameRect">
            <a:avLst>
              <a:gd fmla="val 20360"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txBox="1"/>
          <p:nvPr>
            <p:ph type="title"/>
          </p:nvPr>
        </p:nvSpPr>
        <p:spPr>
          <a:xfrm>
            <a:off x="2336200" y="941150"/>
            <a:ext cx="5928000" cy="2906700"/>
          </a:xfrm>
          <a:prstGeom prst="rect">
            <a:avLst/>
          </a:prstGeom>
        </p:spPr>
        <p:txBody>
          <a:bodyPr anchorCtr="0" anchor="ctr" bIns="0" lIns="91425" spcFirstLastPara="1" rIns="91425" wrap="square" tIns="0">
            <a:noAutofit/>
          </a:bodyPr>
          <a:lstStyle>
            <a:lvl1pPr lvl="0">
              <a:spcBef>
                <a:spcPts val="0"/>
              </a:spcBef>
              <a:spcAft>
                <a:spcPts val="0"/>
              </a:spcAft>
              <a:buSzPts val="4800"/>
              <a:buNone/>
              <a:defRPr sz="86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1" name="Shape 71"/>
        <p:cNvGrpSpPr/>
        <p:nvPr/>
      </p:nvGrpSpPr>
      <p:grpSpPr>
        <a:xfrm>
          <a:off x="0" y="0"/>
          <a:ext cx="0" cy="0"/>
          <a:chOff x="0" y="0"/>
          <a:chExt cx="0" cy="0"/>
        </a:xfrm>
      </p:grpSpPr>
      <p:sp>
        <p:nvSpPr>
          <p:cNvPr id="72" name="Google Shape;72;p9"/>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9"/>
          <p:cNvSpPr/>
          <p:nvPr/>
        </p:nvSpPr>
        <p:spPr>
          <a:xfrm rot="-5400000">
            <a:off x="-952675" y="1711850"/>
            <a:ext cx="4407000" cy="1716600"/>
          </a:xfrm>
          <a:prstGeom prst="round2SameRect">
            <a:avLst>
              <a:gd fmla="val 20360"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9"/>
          <p:cNvSpPr txBox="1"/>
          <p:nvPr>
            <p:ph type="title"/>
          </p:nvPr>
        </p:nvSpPr>
        <p:spPr>
          <a:xfrm>
            <a:off x="5071250" y="1478163"/>
            <a:ext cx="3352800" cy="1275900"/>
          </a:xfrm>
          <a:prstGeom prst="rect">
            <a:avLst/>
          </a:prstGeom>
        </p:spPr>
        <p:txBody>
          <a:bodyPr anchorCtr="0" anchor="b" bIns="0" lIns="91425" spcFirstLastPara="1" rIns="91425" wrap="square" tIns="0">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75" name="Google Shape;75;p9"/>
          <p:cNvSpPr txBox="1"/>
          <p:nvPr>
            <p:ph idx="1" type="subTitle"/>
          </p:nvPr>
        </p:nvSpPr>
        <p:spPr>
          <a:xfrm>
            <a:off x="5071250" y="2841588"/>
            <a:ext cx="3352800" cy="1076700"/>
          </a:xfrm>
          <a:prstGeom prst="rect">
            <a:avLst/>
          </a:prstGeom>
        </p:spPr>
        <p:txBody>
          <a:bodyPr anchorCtr="0" anchor="t" bIns="0" lIns="91425" spcFirstLastPara="1" rIns="91425" wrap="square" tIns="0">
            <a:noAutofit/>
          </a:bodyPr>
          <a:lstStyle>
            <a:lvl1pPr lvl="0">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6" name="Shape 76"/>
        <p:cNvGrpSpPr/>
        <p:nvPr/>
      </p:nvGrpSpPr>
      <p:grpSpPr>
        <a:xfrm>
          <a:off x="0" y="0"/>
          <a:ext cx="0" cy="0"/>
          <a:chOff x="0" y="0"/>
          <a:chExt cx="0" cy="0"/>
        </a:xfrm>
      </p:grpSpPr>
      <p:sp>
        <p:nvSpPr>
          <p:cNvPr id="77" name="Google Shape;77;p10"/>
          <p:cNvSpPr/>
          <p:nvPr/>
        </p:nvSpPr>
        <p:spPr>
          <a:xfrm>
            <a:off x="0" y="0"/>
            <a:ext cx="9144000" cy="5143500"/>
          </a:xfrm>
          <a:prstGeom prst="rect">
            <a:avLst/>
          </a:prstGeom>
          <a:solidFill>
            <a:srgbClr val="FF6A92">
              <a:alpha val="39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0"/>
          <p:cNvSpPr txBox="1"/>
          <p:nvPr>
            <p:ph idx="1" type="body"/>
          </p:nvPr>
        </p:nvSpPr>
        <p:spPr>
          <a:xfrm>
            <a:off x="5587500" y="1205970"/>
            <a:ext cx="2659500" cy="1066500"/>
          </a:xfrm>
          <a:prstGeom prst="rect">
            <a:avLst/>
          </a:prstGeom>
        </p:spPr>
        <p:txBody>
          <a:bodyPr anchorCtr="0" anchor="ctr" bIns="0" lIns="91425" spcFirstLastPara="1" rIns="91425" wrap="square" tIns="0">
            <a:noAutofit/>
          </a:bodyPr>
          <a:lstStyle>
            <a:lvl1pPr indent="-228600" lvl="0" marL="457200" algn="ctr">
              <a:lnSpc>
                <a:spcPct val="100000"/>
              </a:lnSpc>
              <a:spcBef>
                <a:spcPts val="0"/>
              </a:spcBef>
              <a:spcAft>
                <a:spcPts val="0"/>
              </a:spcAft>
              <a:buSzPts val="2300"/>
              <a:buFont typeface="Lexend Deca Medium"/>
              <a:buNone/>
              <a:defRPr sz="2300">
                <a:latin typeface="Lexend Deca Medium"/>
                <a:ea typeface="Lexend Deca Medium"/>
                <a:cs typeface="Lexend Deca Medium"/>
                <a:sym typeface="Lexend Deca Medium"/>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9" name="Shape 79"/>
        <p:cNvGrpSpPr/>
        <p:nvPr/>
      </p:nvGrpSpPr>
      <p:grpSpPr>
        <a:xfrm>
          <a:off x="0" y="0"/>
          <a:ext cx="0" cy="0"/>
          <a:chOff x="0" y="0"/>
          <a:chExt cx="0" cy="0"/>
        </a:xfrm>
      </p:grpSpPr>
      <p:sp>
        <p:nvSpPr>
          <p:cNvPr id="80" name="Google Shape;80;p11"/>
          <p:cNvSpPr/>
          <p:nvPr/>
        </p:nvSpPr>
        <p:spPr>
          <a:xfrm>
            <a:off x="390275" y="367175"/>
            <a:ext cx="8411700" cy="4409100"/>
          </a:xfrm>
          <a:prstGeom prst="roundRect">
            <a:avLst>
              <a:gd fmla="val 7484" name="adj"/>
            </a:avLst>
          </a:prstGeom>
          <a:solidFill>
            <a:schemeClr val="lt1"/>
          </a:solidFill>
          <a:ln>
            <a:noFill/>
          </a:ln>
          <a:effectLst>
            <a:outerShdw blurRad="57150" rotWithShape="0" algn="bl" dir="5400000" dist="19050">
              <a:schemeClr val="l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1"/>
          <p:cNvSpPr/>
          <p:nvPr/>
        </p:nvSpPr>
        <p:spPr>
          <a:xfrm rot="-5400000">
            <a:off x="-952675" y="1711850"/>
            <a:ext cx="4407000" cy="1716600"/>
          </a:xfrm>
          <a:prstGeom prst="round2SameRect">
            <a:avLst>
              <a:gd fmla="val 20360"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1"/>
          <p:cNvSpPr txBox="1"/>
          <p:nvPr>
            <p:ph hasCustomPrompt="1" type="title"/>
          </p:nvPr>
        </p:nvSpPr>
        <p:spPr>
          <a:xfrm>
            <a:off x="2402125" y="1330163"/>
            <a:ext cx="5728500" cy="1641000"/>
          </a:xfrm>
          <a:prstGeom prst="rect">
            <a:avLst/>
          </a:prstGeom>
        </p:spPr>
        <p:txBody>
          <a:bodyPr anchorCtr="0" anchor="b" bIns="0" lIns="91425" spcFirstLastPara="1" rIns="91425" wrap="square" tIns="0">
            <a:noAutofit/>
          </a:bodyPr>
          <a:lstStyle>
            <a:lvl1pPr lvl="0">
              <a:spcBef>
                <a:spcPts val="0"/>
              </a:spcBef>
              <a:spcAft>
                <a:spcPts val="0"/>
              </a:spcAft>
              <a:buSzPts val="12000"/>
              <a:buNone/>
              <a:defRPr sz="10800">
                <a:solidFill>
                  <a:schemeClr val="l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83" name="Google Shape;83;p11"/>
          <p:cNvSpPr txBox="1"/>
          <p:nvPr>
            <p:ph idx="1" type="subTitle"/>
          </p:nvPr>
        </p:nvSpPr>
        <p:spPr>
          <a:xfrm>
            <a:off x="2402125" y="3100638"/>
            <a:ext cx="4850100" cy="279600"/>
          </a:xfrm>
          <a:prstGeom prst="rect">
            <a:avLst/>
          </a:prstGeom>
        </p:spPr>
        <p:txBody>
          <a:bodyPr anchorCtr="0" anchor="b" bIns="0" lIns="91425" spcFirstLastPara="1" rIns="91425" wrap="square" tIns="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4"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dk2"/>
            </a:gs>
            <a:gs pos="2000">
              <a:schemeClr val="dk2"/>
            </a:gs>
            <a:gs pos="50000">
              <a:schemeClr val="dk1"/>
            </a:gs>
            <a:gs pos="100000">
              <a:schemeClr val="lt2"/>
            </a:gs>
          </a:gsLst>
          <a:lin ang="2698631"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998350" y="540000"/>
            <a:ext cx="6425700" cy="477600"/>
          </a:xfrm>
          <a:prstGeom prst="rect">
            <a:avLst/>
          </a:prstGeom>
          <a:noFill/>
          <a:ln>
            <a:noFill/>
          </a:ln>
        </p:spPr>
        <p:txBody>
          <a:bodyPr anchorCtr="0" anchor="t" bIns="0" lIns="91425" spcFirstLastPara="1" rIns="91425" wrap="square" tIns="0">
            <a:noAutofit/>
          </a:bodyPr>
          <a:lstStyle>
            <a:lvl1pPr lvl="0">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1pPr>
            <a:lvl2pPr lvl="1">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2pPr>
            <a:lvl3pPr lvl="2">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3pPr>
            <a:lvl4pPr lvl="3">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4pPr>
            <a:lvl5pPr lvl="4">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5pPr>
            <a:lvl6pPr lvl="5">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6pPr>
            <a:lvl7pPr lvl="6">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7pPr>
            <a:lvl8pPr lvl="7">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8pPr>
            <a:lvl9pPr lvl="8">
              <a:spcBef>
                <a:spcPts val="0"/>
              </a:spcBef>
              <a:spcAft>
                <a:spcPts val="0"/>
              </a:spcAft>
              <a:buClr>
                <a:schemeClr val="dk1"/>
              </a:buClr>
              <a:buSzPts val="2800"/>
              <a:buFont typeface="Lexend Deca Medium"/>
              <a:buNone/>
              <a:defRPr sz="2800">
                <a:solidFill>
                  <a:schemeClr val="dk1"/>
                </a:solidFill>
                <a:latin typeface="Lexend Deca Medium"/>
                <a:ea typeface="Lexend Deca Medium"/>
                <a:cs typeface="Lexend Deca Medium"/>
                <a:sym typeface="Lexend Deca Medium"/>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0" lIns="91425" spcFirstLastPara="1" rIns="91425" wrap="square" tIns="0">
            <a:noAutofit/>
          </a:bodyPr>
          <a:lstStyle>
            <a:lvl1pPr indent="-330200" lvl="0" marL="4572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1pPr>
            <a:lvl2pPr indent="-330200" lvl="1" marL="9144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2pPr>
            <a:lvl3pPr indent="-330200" lvl="2" marL="13716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3pPr>
            <a:lvl4pPr indent="-330200" lvl="3" marL="18288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4pPr>
            <a:lvl5pPr indent="-330200" lvl="4" marL="22860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5pPr>
            <a:lvl6pPr indent="-330200" lvl="5" marL="27432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6pPr>
            <a:lvl7pPr indent="-330200" lvl="6" marL="32004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7pPr>
            <a:lvl8pPr indent="-330200" lvl="7" marL="36576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8pPr>
            <a:lvl9pPr indent="-330200" lvl="8" marL="4114800">
              <a:lnSpc>
                <a:spcPct val="100000"/>
              </a:lnSpc>
              <a:spcBef>
                <a:spcPts val="0"/>
              </a:spcBef>
              <a:spcAft>
                <a:spcPts val="0"/>
              </a:spcAft>
              <a:buClr>
                <a:schemeClr val="dk1"/>
              </a:buClr>
              <a:buSzPts val="1600"/>
              <a:buFont typeface="Metrophobic"/>
              <a:buChar char="■"/>
              <a:defRPr sz="1600">
                <a:solidFill>
                  <a:schemeClr val="dk1"/>
                </a:solidFill>
                <a:latin typeface="Metrophobic"/>
                <a:ea typeface="Metrophobic"/>
                <a:cs typeface="Metrophobic"/>
                <a:sym typeface="Metrophob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24.jpg"/><Relationship Id="rId5" Type="http://schemas.openxmlformats.org/officeDocument/2006/relationships/image" Target="../media/image19.jpg"/><Relationship Id="rId6"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7.png"/><Relationship Id="rId11" Type="http://schemas.openxmlformats.org/officeDocument/2006/relationships/image" Target="../media/image11.png"/><Relationship Id="rId10" Type="http://schemas.openxmlformats.org/officeDocument/2006/relationships/image" Target="../media/image10.png"/><Relationship Id="rId9" Type="http://schemas.openxmlformats.org/officeDocument/2006/relationships/image" Target="../media/image15.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5.png"/><Relationship Id="rId8"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7.png"/><Relationship Id="rId10" Type="http://schemas.openxmlformats.org/officeDocument/2006/relationships/image" Target="../media/image26.png"/><Relationship Id="rId9" Type="http://schemas.openxmlformats.org/officeDocument/2006/relationships/image" Target="../media/image29.png"/><Relationship Id="rId5" Type="http://schemas.openxmlformats.org/officeDocument/2006/relationships/image" Target="../media/image14.png"/><Relationship Id="rId6" Type="http://schemas.openxmlformats.org/officeDocument/2006/relationships/image" Target="../media/image2.png"/><Relationship Id="rId7" Type="http://schemas.openxmlformats.org/officeDocument/2006/relationships/image" Target="../media/image18.png"/><Relationship Id="rId8"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3.jpg"/><Relationship Id="rId4" Type="http://schemas.openxmlformats.org/officeDocument/2006/relationships/image" Target="../media/image17.png"/><Relationship Id="rId5"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comments" Target="../comments/commen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8.jpg"/><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comments" Target="../comments/comment3.xml"/><Relationship Id="rId4" Type="http://schemas.openxmlformats.org/officeDocument/2006/relationships/image" Target="../media/image32.png"/><Relationship Id="rId5" Type="http://schemas.openxmlformats.org/officeDocument/2006/relationships/image" Target="../media/image37.png"/><Relationship Id="rId6"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comments" Target="../comments/comment4.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comments" Target="../comments/commen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docs.google.com/document/d/1HklNPt25wvdc2OZB8aCOexUmhFx0rmbdG2uQoqgmAN8/edit?usp=sharing" TargetMode="External"/><Relationship Id="rId4" Type="http://schemas.openxmlformats.org/officeDocument/2006/relationships/hyperlink" Target="https://docs.google.com/document/d/1HLxhF0dIhFWqEofGG9gKyLW2G3fNSGzIPKhzydL0IaE/edit?usp=sharing" TargetMode="External"/><Relationship Id="rId9" Type="http://schemas.openxmlformats.org/officeDocument/2006/relationships/hyperlink" Target="https://docs.google.com/document/d/1EEf5fuIJKNkO5Ob-ScR7x0-4xC2I16GTiLKyf5kDZd0/edit?usp=sharing" TargetMode="External"/><Relationship Id="rId5" Type="http://schemas.openxmlformats.org/officeDocument/2006/relationships/hyperlink" Target="https://miro.com/app/board/uXjVNcCr_5w=/?share_link_id=361450612271" TargetMode="External"/><Relationship Id="rId6" Type="http://schemas.openxmlformats.org/officeDocument/2006/relationships/hyperlink" Target="https://miro.com/app/board/uXjVNcCr_Uw=/?share_link_id=599444880505" TargetMode="External"/><Relationship Id="rId7" Type="http://schemas.openxmlformats.org/officeDocument/2006/relationships/hyperlink" Target="https://docs.google.com/document/d/1EshsawgrtzGCJMf5xaUk7cwESWT9JS6VG3QmIp-S6HU/edit?usp=sharing" TargetMode="External"/><Relationship Id="rId8" Type="http://schemas.openxmlformats.org/officeDocument/2006/relationships/hyperlink" Target="https://docs.google.com/document/d/13aYoqtmYz0TWtqMRJtxI3l17RdmxYvVYlhc1YOFivhA/edit?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2321700" y="1065713"/>
            <a:ext cx="6102300" cy="2306700"/>
          </a:xfrm>
          <a:prstGeom prst="rect">
            <a:avLst/>
          </a:prstGeom>
        </p:spPr>
        <p:txBody>
          <a:bodyPr anchorCtr="0" anchor="b" bIns="0" lIns="91425" spcFirstLastPara="1" rIns="91425" wrap="square" tIns="0">
            <a:noAutofit/>
          </a:bodyPr>
          <a:lstStyle/>
          <a:p>
            <a:pPr indent="0" lvl="0" marL="0" rtl="0" algn="r">
              <a:spcBef>
                <a:spcPts val="0"/>
              </a:spcBef>
              <a:spcAft>
                <a:spcPts val="0"/>
              </a:spcAft>
              <a:buNone/>
            </a:pPr>
            <a:r>
              <a:rPr lang="en" sz="2900"/>
              <a:t>Assignment 2</a:t>
            </a:r>
            <a:r>
              <a:rPr lang="en" sz="2900"/>
              <a:t>: </a:t>
            </a:r>
            <a:endParaRPr sz="2900"/>
          </a:p>
          <a:p>
            <a:pPr indent="0" lvl="0" marL="0" rtl="0" algn="r">
              <a:spcBef>
                <a:spcPts val="0"/>
              </a:spcBef>
              <a:spcAft>
                <a:spcPts val="0"/>
              </a:spcAft>
              <a:buNone/>
            </a:pPr>
            <a:r>
              <a:rPr lang="en" sz="4400">
                <a:solidFill>
                  <a:schemeClr val="dk2"/>
                </a:solidFill>
              </a:rPr>
              <a:t>POVs, HMWs, and Prototype Analysis</a:t>
            </a:r>
            <a:endParaRPr sz="3200">
              <a:solidFill>
                <a:schemeClr val="dk2"/>
              </a:solidFill>
            </a:endParaRPr>
          </a:p>
        </p:txBody>
      </p:sp>
      <p:sp>
        <p:nvSpPr>
          <p:cNvPr id="90" name="Google Shape;90;p13"/>
          <p:cNvSpPr txBox="1"/>
          <p:nvPr>
            <p:ph idx="1" type="subTitle"/>
          </p:nvPr>
        </p:nvSpPr>
        <p:spPr>
          <a:xfrm>
            <a:off x="2321700" y="3409463"/>
            <a:ext cx="6102300" cy="482100"/>
          </a:xfrm>
          <a:prstGeom prst="rect">
            <a:avLst/>
          </a:prstGeom>
        </p:spPr>
        <p:txBody>
          <a:bodyPr anchorCtr="0" anchor="t" bIns="0" lIns="91425" spcFirstLastPara="1" rIns="91425" wrap="square" tIns="0">
            <a:noAutofit/>
          </a:bodyPr>
          <a:lstStyle/>
          <a:p>
            <a:pPr indent="0" lvl="0" marL="0" rtl="0" algn="r">
              <a:spcBef>
                <a:spcPts val="0"/>
              </a:spcBef>
              <a:spcAft>
                <a:spcPts val="0"/>
              </a:spcAft>
              <a:buNone/>
            </a:pPr>
            <a:r>
              <a:rPr lang="en" sz="1600"/>
              <a:t>Casey Nguyen, Kayla Patterson, Caroline Tran, Sophie Wu</a:t>
            </a:r>
            <a:endParaRPr sz="1600"/>
          </a:p>
        </p:txBody>
      </p:sp>
      <p:grpSp>
        <p:nvGrpSpPr>
          <p:cNvPr id="91" name="Google Shape;91;p13"/>
          <p:cNvGrpSpPr/>
          <p:nvPr/>
        </p:nvGrpSpPr>
        <p:grpSpPr>
          <a:xfrm>
            <a:off x="2576925" y="4154930"/>
            <a:ext cx="4113600" cy="146102"/>
            <a:chOff x="3974600" y="4154930"/>
            <a:chExt cx="4113600" cy="146102"/>
          </a:xfrm>
        </p:grpSpPr>
        <p:sp>
          <p:nvSpPr>
            <p:cNvPr id="92" name="Google Shape;92;p13"/>
            <p:cNvSpPr/>
            <p:nvPr/>
          </p:nvSpPr>
          <p:spPr>
            <a:xfrm>
              <a:off x="3974600" y="4214463"/>
              <a:ext cx="41136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3974600" y="4214503"/>
              <a:ext cx="646900" cy="38915"/>
            </a:xfrm>
            <a:custGeom>
              <a:rect b="b" l="l" r="r" t="t"/>
              <a:pathLst>
                <a:path extrusionOk="0" h="680" w="11304">
                  <a:moveTo>
                    <a:pt x="347" y="0"/>
                  </a:moveTo>
                  <a:cubicBezTo>
                    <a:pt x="153" y="0"/>
                    <a:pt x="0" y="152"/>
                    <a:pt x="0" y="347"/>
                  </a:cubicBezTo>
                  <a:cubicBezTo>
                    <a:pt x="0" y="527"/>
                    <a:pt x="153" y="679"/>
                    <a:pt x="347" y="679"/>
                  </a:cubicBezTo>
                  <a:lnTo>
                    <a:pt x="11248" y="679"/>
                  </a:lnTo>
                  <a:cubicBezTo>
                    <a:pt x="11248" y="458"/>
                    <a:pt x="11261" y="222"/>
                    <a:pt x="11303" y="0"/>
                  </a:cubicBezTo>
                  <a:close/>
                </a:path>
              </a:pathLst>
            </a:cu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4519857" y="4154930"/>
              <a:ext cx="146045" cy="146102"/>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4564265" y="419939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 name="Google Shape;96;p13"/>
          <p:cNvGrpSpPr/>
          <p:nvPr/>
        </p:nvGrpSpPr>
        <p:grpSpPr>
          <a:xfrm>
            <a:off x="7033475" y="3986650"/>
            <a:ext cx="1314377" cy="482094"/>
            <a:chOff x="2402125" y="3986650"/>
            <a:chExt cx="1314377" cy="482094"/>
          </a:xfrm>
        </p:grpSpPr>
        <p:sp>
          <p:nvSpPr>
            <p:cNvPr id="97" name="Google Shape;97;p13"/>
            <p:cNvSpPr/>
            <p:nvPr/>
          </p:nvSpPr>
          <p:spPr>
            <a:xfrm>
              <a:off x="2821234" y="3986650"/>
              <a:ext cx="492273" cy="48209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3003288" y="4154642"/>
              <a:ext cx="42768" cy="146115"/>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3084404" y="4154642"/>
              <a:ext cx="43393" cy="146115"/>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3455209" y="409700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3557397" y="4199776"/>
              <a:ext cx="48928" cy="56428"/>
            </a:xfrm>
            <a:custGeom>
              <a:rect b="b" l="l" r="r" t="t"/>
              <a:pathLst>
                <a:path extrusionOk="0" h="1264" w="1096">
                  <a:moveTo>
                    <a:pt x="0" y="1"/>
                  </a:moveTo>
                  <a:lnTo>
                    <a:pt x="0" y="1263"/>
                  </a:lnTo>
                  <a:lnTo>
                    <a:pt x="1095" y="626"/>
                  </a:lnTo>
                  <a:lnTo>
                    <a:pt x="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3606281" y="4199776"/>
              <a:ext cx="8125" cy="55803"/>
            </a:xfrm>
            <a:custGeom>
              <a:rect b="b" l="l" r="r" t="t"/>
              <a:pathLst>
                <a:path extrusionOk="0" h="1250" w="182">
                  <a:moveTo>
                    <a:pt x="0" y="1"/>
                  </a:moveTo>
                  <a:lnTo>
                    <a:pt x="0" y="1249"/>
                  </a:lnTo>
                  <a:lnTo>
                    <a:pt x="181" y="1249"/>
                  </a:lnTo>
                  <a:lnTo>
                    <a:pt x="1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2402125" y="409700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2511679" y="4199776"/>
              <a:ext cx="49017" cy="56428"/>
            </a:xfrm>
            <a:custGeom>
              <a:rect b="b" l="l" r="r" t="t"/>
              <a:pathLst>
                <a:path extrusionOk="0" h="1264" w="1098">
                  <a:moveTo>
                    <a:pt x="1097" y="1"/>
                  </a:moveTo>
                  <a:lnTo>
                    <a:pt x="1" y="626"/>
                  </a:lnTo>
                  <a:lnTo>
                    <a:pt x="1097" y="1263"/>
                  </a:lnTo>
                  <a:lnTo>
                    <a:pt x="109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2504268" y="4199776"/>
              <a:ext cx="7455" cy="55803"/>
            </a:xfrm>
            <a:custGeom>
              <a:rect b="b" l="l" r="r" t="t"/>
              <a:pathLst>
                <a:path extrusionOk="0" h="1250" w="167">
                  <a:moveTo>
                    <a:pt x="1" y="1"/>
                  </a:moveTo>
                  <a:lnTo>
                    <a:pt x="1" y="1249"/>
                  </a:lnTo>
                  <a:lnTo>
                    <a:pt x="167" y="1249"/>
                  </a:lnTo>
                  <a:lnTo>
                    <a:pt x="16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 name="Google Shape;106;p13"/>
          <p:cNvGrpSpPr/>
          <p:nvPr/>
        </p:nvGrpSpPr>
        <p:grpSpPr>
          <a:xfrm>
            <a:off x="723837" y="552000"/>
            <a:ext cx="1244188" cy="1640915"/>
            <a:chOff x="723837" y="552000"/>
            <a:chExt cx="1244188" cy="1640915"/>
          </a:xfrm>
        </p:grpSpPr>
        <p:sp>
          <p:nvSpPr>
            <p:cNvPr id="107" name="Google Shape;107;p13"/>
            <p:cNvSpPr/>
            <p:nvPr/>
          </p:nvSpPr>
          <p:spPr>
            <a:xfrm>
              <a:off x="729625" y="552000"/>
              <a:ext cx="98100" cy="981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882900" y="552000"/>
              <a:ext cx="98100" cy="98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1036175" y="552000"/>
              <a:ext cx="98100" cy="98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 name="Google Shape;110;p13"/>
            <p:cNvGrpSpPr/>
            <p:nvPr/>
          </p:nvGrpSpPr>
          <p:grpSpPr>
            <a:xfrm>
              <a:off x="729630" y="1968358"/>
              <a:ext cx="255615" cy="224557"/>
              <a:chOff x="6184139" y="1980808"/>
              <a:chExt cx="451696" cy="396814"/>
            </a:xfrm>
          </p:grpSpPr>
          <p:sp>
            <p:nvSpPr>
              <p:cNvPr id="111" name="Google Shape;111;p13"/>
              <p:cNvSpPr/>
              <p:nvPr/>
            </p:nvSpPr>
            <p:spPr>
              <a:xfrm>
                <a:off x="6184139" y="1980808"/>
                <a:ext cx="451696" cy="396814"/>
              </a:xfrm>
              <a:custGeom>
                <a:rect b="b" l="l" r="r" t="t"/>
                <a:pathLst>
                  <a:path extrusionOk="0" h="8322" w="9473">
                    <a:moveTo>
                      <a:pt x="4272" y="361"/>
                    </a:moveTo>
                    <a:cubicBezTo>
                      <a:pt x="4675" y="361"/>
                      <a:pt x="5063" y="583"/>
                      <a:pt x="5257" y="943"/>
                    </a:cubicBezTo>
                    <a:cubicBezTo>
                      <a:pt x="5285" y="1013"/>
                      <a:pt x="5354" y="1041"/>
                      <a:pt x="5437" y="1041"/>
                    </a:cubicBezTo>
                    <a:cubicBezTo>
                      <a:pt x="5466" y="1038"/>
                      <a:pt x="5495" y="1036"/>
                      <a:pt x="5524" y="1036"/>
                    </a:cubicBezTo>
                    <a:cubicBezTo>
                      <a:pt x="5868" y="1036"/>
                      <a:pt x="6196" y="1263"/>
                      <a:pt x="6324" y="1596"/>
                    </a:cubicBezTo>
                    <a:cubicBezTo>
                      <a:pt x="6349" y="1657"/>
                      <a:pt x="6408" y="1709"/>
                      <a:pt x="6480" y="1709"/>
                    </a:cubicBezTo>
                    <a:cubicBezTo>
                      <a:pt x="6489" y="1709"/>
                      <a:pt x="6497" y="1708"/>
                      <a:pt x="6505" y="1707"/>
                    </a:cubicBezTo>
                    <a:cubicBezTo>
                      <a:pt x="6521" y="1705"/>
                      <a:pt x="6536" y="1704"/>
                      <a:pt x="6552" y="1704"/>
                    </a:cubicBezTo>
                    <a:cubicBezTo>
                      <a:pt x="6838" y="1704"/>
                      <a:pt x="7088" y="1944"/>
                      <a:pt x="7088" y="2234"/>
                    </a:cubicBezTo>
                    <a:cubicBezTo>
                      <a:pt x="7088" y="2524"/>
                      <a:pt x="6851" y="2760"/>
                      <a:pt x="6561" y="2760"/>
                    </a:cubicBezTo>
                    <a:lnTo>
                      <a:pt x="6311" y="2760"/>
                    </a:lnTo>
                    <a:lnTo>
                      <a:pt x="6311" y="2178"/>
                    </a:lnTo>
                    <a:cubicBezTo>
                      <a:pt x="6311" y="2073"/>
                      <a:pt x="6222" y="1988"/>
                      <a:pt x="6120" y="1988"/>
                    </a:cubicBezTo>
                    <a:cubicBezTo>
                      <a:pt x="6101" y="1988"/>
                      <a:pt x="6081" y="1991"/>
                      <a:pt x="6061" y="1997"/>
                    </a:cubicBezTo>
                    <a:lnTo>
                      <a:pt x="4064" y="2566"/>
                    </a:lnTo>
                    <a:cubicBezTo>
                      <a:pt x="3981" y="2594"/>
                      <a:pt x="3926" y="2677"/>
                      <a:pt x="3939" y="2760"/>
                    </a:cubicBezTo>
                    <a:lnTo>
                      <a:pt x="3066" y="2760"/>
                    </a:lnTo>
                    <a:cubicBezTo>
                      <a:pt x="2678" y="2760"/>
                      <a:pt x="2345" y="2413"/>
                      <a:pt x="2373" y="2025"/>
                    </a:cubicBezTo>
                    <a:cubicBezTo>
                      <a:pt x="2373" y="1886"/>
                      <a:pt x="2441" y="1720"/>
                      <a:pt x="2552" y="1609"/>
                    </a:cubicBezTo>
                    <a:cubicBezTo>
                      <a:pt x="2678" y="1470"/>
                      <a:pt x="2830" y="1401"/>
                      <a:pt x="3011" y="1387"/>
                    </a:cubicBezTo>
                    <a:cubicBezTo>
                      <a:pt x="3094" y="1374"/>
                      <a:pt x="3163" y="1318"/>
                      <a:pt x="3177" y="1235"/>
                    </a:cubicBezTo>
                    <a:cubicBezTo>
                      <a:pt x="3232" y="999"/>
                      <a:pt x="3371" y="777"/>
                      <a:pt x="3565" y="610"/>
                    </a:cubicBezTo>
                    <a:cubicBezTo>
                      <a:pt x="3773" y="444"/>
                      <a:pt x="4009" y="361"/>
                      <a:pt x="4272" y="361"/>
                    </a:cubicBezTo>
                    <a:close/>
                    <a:moveTo>
                      <a:pt x="5936" y="2413"/>
                    </a:moveTo>
                    <a:lnTo>
                      <a:pt x="5936" y="2816"/>
                    </a:lnTo>
                    <a:lnTo>
                      <a:pt x="4300" y="3301"/>
                    </a:lnTo>
                    <a:lnTo>
                      <a:pt x="4300" y="2885"/>
                    </a:lnTo>
                    <a:lnTo>
                      <a:pt x="5936" y="2413"/>
                    </a:lnTo>
                    <a:close/>
                    <a:moveTo>
                      <a:pt x="5618" y="4493"/>
                    </a:moveTo>
                    <a:cubicBezTo>
                      <a:pt x="5797" y="4493"/>
                      <a:pt x="5936" y="4632"/>
                      <a:pt x="5936" y="4813"/>
                    </a:cubicBezTo>
                    <a:lnTo>
                      <a:pt x="5936" y="4826"/>
                    </a:lnTo>
                    <a:lnTo>
                      <a:pt x="5936" y="4841"/>
                    </a:lnTo>
                    <a:cubicBezTo>
                      <a:pt x="5936" y="5007"/>
                      <a:pt x="5797" y="5146"/>
                      <a:pt x="5618" y="5146"/>
                    </a:cubicBezTo>
                    <a:lnTo>
                      <a:pt x="5326" y="5146"/>
                    </a:lnTo>
                    <a:cubicBezTo>
                      <a:pt x="5146" y="5146"/>
                      <a:pt x="5007" y="5007"/>
                      <a:pt x="5007" y="4841"/>
                    </a:cubicBezTo>
                    <a:lnTo>
                      <a:pt x="5007" y="4813"/>
                    </a:lnTo>
                    <a:cubicBezTo>
                      <a:pt x="5007" y="4632"/>
                      <a:pt x="5146" y="4493"/>
                      <a:pt x="5326" y="4493"/>
                    </a:cubicBezTo>
                    <a:close/>
                    <a:moveTo>
                      <a:pt x="3621" y="4909"/>
                    </a:moveTo>
                    <a:cubicBezTo>
                      <a:pt x="3800" y="4909"/>
                      <a:pt x="3939" y="5048"/>
                      <a:pt x="3939" y="5215"/>
                    </a:cubicBezTo>
                    <a:lnTo>
                      <a:pt x="3939" y="5229"/>
                    </a:lnTo>
                    <a:lnTo>
                      <a:pt x="3939" y="5242"/>
                    </a:lnTo>
                    <a:cubicBezTo>
                      <a:pt x="3939" y="5409"/>
                      <a:pt x="3800" y="5547"/>
                      <a:pt x="3621" y="5547"/>
                    </a:cubicBezTo>
                    <a:lnTo>
                      <a:pt x="3316" y="5547"/>
                    </a:lnTo>
                    <a:cubicBezTo>
                      <a:pt x="3149" y="5547"/>
                      <a:pt x="3011" y="5409"/>
                      <a:pt x="3011" y="5242"/>
                    </a:cubicBezTo>
                    <a:lnTo>
                      <a:pt x="3011" y="5215"/>
                    </a:lnTo>
                    <a:cubicBezTo>
                      <a:pt x="3011" y="5048"/>
                      <a:pt x="3149" y="4909"/>
                      <a:pt x="3316" y="4909"/>
                    </a:cubicBezTo>
                    <a:close/>
                    <a:moveTo>
                      <a:pt x="7615" y="2483"/>
                    </a:moveTo>
                    <a:lnTo>
                      <a:pt x="7615" y="6200"/>
                    </a:lnTo>
                    <a:lnTo>
                      <a:pt x="1873" y="6200"/>
                    </a:lnTo>
                    <a:lnTo>
                      <a:pt x="1873" y="2483"/>
                    </a:lnTo>
                    <a:lnTo>
                      <a:pt x="2081" y="2483"/>
                    </a:lnTo>
                    <a:cubicBezTo>
                      <a:pt x="2247" y="2871"/>
                      <a:pt x="2636" y="3134"/>
                      <a:pt x="3066" y="3134"/>
                    </a:cubicBezTo>
                    <a:lnTo>
                      <a:pt x="3939" y="3134"/>
                    </a:lnTo>
                    <a:lnTo>
                      <a:pt x="3939" y="4619"/>
                    </a:lnTo>
                    <a:cubicBezTo>
                      <a:pt x="3843" y="4563"/>
                      <a:pt x="3732" y="4536"/>
                      <a:pt x="3621" y="4536"/>
                    </a:cubicBezTo>
                    <a:lnTo>
                      <a:pt x="3316" y="4536"/>
                    </a:lnTo>
                    <a:cubicBezTo>
                      <a:pt x="2941" y="4536"/>
                      <a:pt x="2636" y="4841"/>
                      <a:pt x="2636" y="5215"/>
                    </a:cubicBezTo>
                    <a:lnTo>
                      <a:pt x="2636" y="5242"/>
                    </a:lnTo>
                    <a:cubicBezTo>
                      <a:pt x="2636" y="5617"/>
                      <a:pt x="2941" y="5922"/>
                      <a:pt x="3316" y="5922"/>
                    </a:cubicBezTo>
                    <a:lnTo>
                      <a:pt x="3621" y="5922"/>
                    </a:lnTo>
                    <a:cubicBezTo>
                      <a:pt x="4009" y="5922"/>
                      <a:pt x="4300" y="5590"/>
                      <a:pt x="4300" y="5215"/>
                    </a:cubicBezTo>
                    <a:lnTo>
                      <a:pt x="4300" y="3676"/>
                    </a:lnTo>
                    <a:lnTo>
                      <a:pt x="5936" y="3204"/>
                    </a:lnTo>
                    <a:lnTo>
                      <a:pt x="5936" y="4203"/>
                    </a:lnTo>
                    <a:cubicBezTo>
                      <a:pt x="5840" y="4161"/>
                      <a:pt x="5742" y="4133"/>
                      <a:pt x="5618" y="4133"/>
                    </a:cubicBezTo>
                    <a:lnTo>
                      <a:pt x="5326" y="4133"/>
                    </a:lnTo>
                    <a:cubicBezTo>
                      <a:pt x="4952" y="4133"/>
                      <a:pt x="4647" y="4438"/>
                      <a:pt x="4647" y="4813"/>
                    </a:cubicBezTo>
                    <a:lnTo>
                      <a:pt x="4647" y="4841"/>
                    </a:lnTo>
                    <a:cubicBezTo>
                      <a:pt x="4647" y="5215"/>
                      <a:pt x="4952" y="5520"/>
                      <a:pt x="5326" y="5520"/>
                    </a:cubicBezTo>
                    <a:lnTo>
                      <a:pt x="5618" y="5520"/>
                    </a:lnTo>
                    <a:cubicBezTo>
                      <a:pt x="6006" y="5520"/>
                      <a:pt x="6311" y="5187"/>
                      <a:pt x="6311" y="4813"/>
                    </a:cubicBezTo>
                    <a:lnTo>
                      <a:pt x="6311" y="3134"/>
                    </a:lnTo>
                    <a:lnTo>
                      <a:pt x="6561" y="3134"/>
                    </a:lnTo>
                    <a:cubicBezTo>
                      <a:pt x="6962" y="3134"/>
                      <a:pt x="7323" y="2857"/>
                      <a:pt x="7434" y="2483"/>
                    </a:cubicBezTo>
                    <a:close/>
                    <a:moveTo>
                      <a:pt x="8044" y="1664"/>
                    </a:moveTo>
                    <a:cubicBezTo>
                      <a:pt x="8253" y="1664"/>
                      <a:pt x="8432" y="1831"/>
                      <a:pt x="8432" y="2053"/>
                    </a:cubicBezTo>
                    <a:lnTo>
                      <a:pt x="8432" y="6629"/>
                    </a:lnTo>
                    <a:cubicBezTo>
                      <a:pt x="8432" y="6838"/>
                      <a:pt x="8253" y="7017"/>
                      <a:pt x="8044" y="7017"/>
                    </a:cubicBezTo>
                    <a:lnTo>
                      <a:pt x="1443" y="7017"/>
                    </a:lnTo>
                    <a:cubicBezTo>
                      <a:pt x="1221" y="7017"/>
                      <a:pt x="1055" y="6838"/>
                      <a:pt x="1055" y="6629"/>
                    </a:cubicBezTo>
                    <a:lnTo>
                      <a:pt x="1055" y="2053"/>
                    </a:lnTo>
                    <a:cubicBezTo>
                      <a:pt x="1055" y="1831"/>
                      <a:pt x="1221" y="1664"/>
                      <a:pt x="1443" y="1664"/>
                    </a:cubicBezTo>
                    <a:lnTo>
                      <a:pt x="2081" y="1664"/>
                    </a:lnTo>
                    <a:cubicBezTo>
                      <a:pt x="2025" y="1803"/>
                      <a:pt x="1998" y="1956"/>
                      <a:pt x="1998" y="2108"/>
                    </a:cubicBezTo>
                    <a:lnTo>
                      <a:pt x="1679" y="2108"/>
                    </a:lnTo>
                    <a:cubicBezTo>
                      <a:pt x="1582" y="2108"/>
                      <a:pt x="1498" y="2191"/>
                      <a:pt x="1498" y="2289"/>
                    </a:cubicBezTo>
                    <a:lnTo>
                      <a:pt x="1498" y="6394"/>
                    </a:lnTo>
                    <a:cubicBezTo>
                      <a:pt x="1498" y="6490"/>
                      <a:pt x="1582" y="6574"/>
                      <a:pt x="1679" y="6574"/>
                    </a:cubicBezTo>
                    <a:lnTo>
                      <a:pt x="7794" y="6574"/>
                    </a:lnTo>
                    <a:cubicBezTo>
                      <a:pt x="7905" y="6574"/>
                      <a:pt x="7989" y="6490"/>
                      <a:pt x="7989" y="6394"/>
                    </a:cubicBezTo>
                    <a:lnTo>
                      <a:pt x="7989" y="2289"/>
                    </a:lnTo>
                    <a:cubicBezTo>
                      <a:pt x="7989" y="2191"/>
                      <a:pt x="7905" y="2108"/>
                      <a:pt x="7794" y="2108"/>
                    </a:cubicBezTo>
                    <a:lnTo>
                      <a:pt x="7448" y="2108"/>
                    </a:lnTo>
                    <a:cubicBezTo>
                      <a:pt x="7434" y="1942"/>
                      <a:pt x="7365" y="1790"/>
                      <a:pt x="7254" y="1664"/>
                    </a:cubicBezTo>
                    <a:close/>
                    <a:moveTo>
                      <a:pt x="4272" y="0"/>
                    </a:moveTo>
                    <a:cubicBezTo>
                      <a:pt x="3926" y="0"/>
                      <a:pt x="3593" y="111"/>
                      <a:pt x="3329" y="320"/>
                    </a:cubicBezTo>
                    <a:cubicBezTo>
                      <a:pt x="3107" y="514"/>
                      <a:pt x="2941" y="749"/>
                      <a:pt x="2844" y="1026"/>
                    </a:cubicBezTo>
                    <a:cubicBezTo>
                      <a:pt x="2663" y="1069"/>
                      <a:pt x="2484" y="1165"/>
                      <a:pt x="2345" y="1290"/>
                    </a:cubicBezTo>
                    <a:lnTo>
                      <a:pt x="1443" y="1290"/>
                    </a:lnTo>
                    <a:cubicBezTo>
                      <a:pt x="1027" y="1290"/>
                      <a:pt x="681" y="1637"/>
                      <a:pt x="681" y="2053"/>
                    </a:cubicBezTo>
                    <a:lnTo>
                      <a:pt x="681" y="6629"/>
                    </a:lnTo>
                    <a:cubicBezTo>
                      <a:pt x="681" y="6768"/>
                      <a:pt x="722" y="6906"/>
                      <a:pt x="792" y="7017"/>
                    </a:cubicBezTo>
                    <a:lnTo>
                      <a:pt x="195" y="7017"/>
                    </a:lnTo>
                    <a:cubicBezTo>
                      <a:pt x="84" y="7017"/>
                      <a:pt x="1" y="7101"/>
                      <a:pt x="1" y="7198"/>
                    </a:cubicBezTo>
                    <a:lnTo>
                      <a:pt x="1" y="7642"/>
                    </a:lnTo>
                    <a:cubicBezTo>
                      <a:pt x="1" y="8016"/>
                      <a:pt x="320" y="8321"/>
                      <a:pt x="694" y="8321"/>
                    </a:cubicBezTo>
                    <a:lnTo>
                      <a:pt x="3926" y="8321"/>
                    </a:lnTo>
                    <a:cubicBezTo>
                      <a:pt x="4037" y="8321"/>
                      <a:pt x="4120" y="8238"/>
                      <a:pt x="4120" y="8141"/>
                    </a:cubicBezTo>
                    <a:cubicBezTo>
                      <a:pt x="4120" y="8030"/>
                      <a:pt x="4037" y="7947"/>
                      <a:pt x="3926" y="7947"/>
                    </a:cubicBezTo>
                    <a:lnTo>
                      <a:pt x="694" y="7947"/>
                    </a:lnTo>
                    <a:cubicBezTo>
                      <a:pt x="514" y="7947"/>
                      <a:pt x="376" y="7808"/>
                      <a:pt x="376" y="7642"/>
                    </a:cubicBezTo>
                    <a:lnTo>
                      <a:pt x="376" y="7392"/>
                    </a:lnTo>
                    <a:lnTo>
                      <a:pt x="9098" y="7392"/>
                    </a:lnTo>
                    <a:lnTo>
                      <a:pt x="9098" y="7642"/>
                    </a:lnTo>
                    <a:cubicBezTo>
                      <a:pt x="9098" y="7808"/>
                      <a:pt x="8959" y="7947"/>
                      <a:pt x="8793" y="7947"/>
                    </a:cubicBezTo>
                    <a:lnTo>
                      <a:pt x="5562" y="7947"/>
                    </a:lnTo>
                    <a:cubicBezTo>
                      <a:pt x="5451" y="7947"/>
                      <a:pt x="5368" y="8030"/>
                      <a:pt x="5368" y="8141"/>
                    </a:cubicBezTo>
                    <a:cubicBezTo>
                      <a:pt x="5368" y="8238"/>
                      <a:pt x="5451" y="8321"/>
                      <a:pt x="5562" y="8321"/>
                    </a:cubicBezTo>
                    <a:lnTo>
                      <a:pt x="8793" y="8321"/>
                    </a:lnTo>
                    <a:cubicBezTo>
                      <a:pt x="9168" y="8321"/>
                      <a:pt x="9473" y="8016"/>
                      <a:pt x="9473" y="7642"/>
                    </a:cubicBezTo>
                    <a:lnTo>
                      <a:pt x="9473" y="7198"/>
                    </a:lnTo>
                    <a:cubicBezTo>
                      <a:pt x="9473" y="7101"/>
                      <a:pt x="9390" y="7017"/>
                      <a:pt x="9292" y="7017"/>
                    </a:cubicBezTo>
                    <a:lnTo>
                      <a:pt x="8696" y="7017"/>
                    </a:lnTo>
                    <a:cubicBezTo>
                      <a:pt x="8765" y="6906"/>
                      <a:pt x="8793" y="6768"/>
                      <a:pt x="8793" y="6629"/>
                    </a:cubicBezTo>
                    <a:lnTo>
                      <a:pt x="8793" y="2053"/>
                    </a:lnTo>
                    <a:cubicBezTo>
                      <a:pt x="8793" y="1637"/>
                      <a:pt x="8460" y="1290"/>
                      <a:pt x="8044" y="1290"/>
                    </a:cubicBezTo>
                    <a:lnTo>
                      <a:pt x="6588" y="1290"/>
                    </a:lnTo>
                    <a:cubicBezTo>
                      <a:pt x="6367" y="915"/>
                      <a:pt x="5964" y="666"/>
                      <a:pt x="5520" y="666"/>
                    </a:cubicBezTo>
                    <a:cubicBezTo>
                      <a:pt x="5243" y="250"/>
                      <a:pt x="4771" y="0"/>
                      <a:pt x="42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6400384" y="2359892"/>
                <a:ext cx="19216" cy="17499"/>
              </a:xfrm>
              <a:custGeom>
                <a:rect b="b" l="l" r="r" t="t"/>
                <a:pathLst>
                  <a:path extrusionOk="0" h="367" w="403">
                    <a:moveTo>
                      <a:pt x="192" y="0"/>
                    </a:moveTo>
                    <a:cubicBezTo>
                      <a:pt x="147" y="0"/>
                      <a:pt x="103" y="19"/>
                      <a:pt x="70" y="53"/>
                    </a:cubicBezTo>
                    <a:cubicBezTo>
                      <a:pt x="14" y="121"/>
                      <a:pt x="1" y="219"/>
                      <a:pt x="56" y="288"/>
                    </a:cubicBezTo>
                    <a:cubicBezTo>
                      <a:pt x="89" y="342"/>
                      <a:pt x="142" y="366"/>
                      <a:pt x="197" y="366"/>
                    </a:cubicBezTo>
                    <a:cubicBezTo>
                      <a:pt x="283" y="366"/>
                      <a:pt x="372" y="306"/>
                      <a:pt x="389" y="205"/>
                    </a:cubicBezTo>
                    <a:cubicBezTo>
                      <a:pt x="403" y="136"/>
                      <a:pt x="362" y="53"/>
                      <a:pt x="278" y="25"/>
                    </a:cubicBezTo>
                    <a:cubicBezTo>
                      <a:pt x="251" y="8"/>
                      <a:pt x="221" y="0"/>
                      <a:pt x="1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3"/>
            <p:cNvGrpSpPr/>
            <p:nvPr/>
          </p:nvGrpSpPr>
          <p:grpSpPr>
            <a:xfrm>
              <a:off x="729630" y="975085"/>
              <a:ext cx="255615" cy="254967"/>
              <a:chOff x="6184139" y="1220827"/>
              <a:chExt cx="451696" cy="450552"/>
            </a:xfrm>
          </p:grpSpPr>
          <p:sp>
            <p:nvSpPr>
              <p:cNvPr id="114" name="Google Shape;114;p13"/>
              <p:cNvSpPr/>
              <p:nvPr/>
            </p:nvSpPr>
            <p:spPr>
              <a:xfrm>
                <a:off x="6353416" y="1390104"/>
                <a:ext cx="117776" cy="137087"/>
              </a:xfrm>
              <a:custGeom>
                <a:rect b="b" l="l" r="r" t="t"/>
                <a:pathLst>
                  <a:path extrusionOk="0" h="2875" w="2470">
                    <a:moveTo>
                      <a:pt x="916" y="1946"/>
                    </a:moveTo>
                    <a:cubicBezTo>
                      <a:pt x="1069" y="1946"/>
                      <a:pt x="1193" y="2070"/>
                      <a:pt x="1193" y="2224"/>
                    </a:cubicBezTo>
                    <a:cubicBezTo>
                      <a:pt x="1193" y="2376"/>
                      <a:pt x="1069" y="2501"/>
                      <a:pt x="916" y="2501"/>
                    </a:cubicBezTo>
                    <a:lnTo>
                      <a:pt x="666" y="2501"/>
                    </a:lnTo>
                    <a:cubicBezTo>
                      <a:pt x="500" y="2501"/>
                      <a:pt x="376" y="2376"/>
                      <a:pt x="376" y="2224"/>
                    </a:cubicBezTo>
                    <a:cubicBezTo>
                      <a:pt x="376" y="2070"/>
                      <a:pt x="500" y="1946"/>
                      <a:pt x="666" y="1946"/>
                    </a:cubicBezTo>
                    <a:close/>
                    <a:moveTo>
                      <a:pt x="1383" y="1"/>
                    </a:moveTo>
                    <a:cubicBezTo>
                      <a:pt x="1371" y="1"/>
                      <a:pt x="1358" y="2"/>
                      <a:pt x="1347" y="5"/>
                    </a:cubicBezTo>
                    <a:cubicBezTo>
                      <a:pt x="1263" y="18"/>
                      <a:pt x="1193" y="101"/>
                      <a:pt x="1193" y="184"/>
                    </a:cubicBezTo>
                    <a:lnTo>
                      <a:pt x="1193" y="1627"/>
                    </a:lnTo>
                    <a:cubicBezTo>
                      <a:pt x="1110" y="1599"/>
                      <a:pt x="1014" y="1571"/>
                      <a:pt x="916" y="1571"/>
                    </a:cubicBezTo>
                    <a:lnTo>
                      <a:pt x="666" y="1571"/>
                    </a:lnTo>
                    <a:cubicBezTo>
                      <a:pt x="320" y="1571"/>
                      <a:pt x="15" y="1849"/>
                      <a:pt x="15" y="2209"/>
                    </a:cubicBezTo>
                    <a:cubicBezTo>
                      <a:pt x="1" y="2570"/>
                      <a:pt x="293" y="2875"/>
                      <a:pt x="666" y="2875"/>
                    </a:cubicBezTo>
                    <a:lnTo>
                      <a:pt x="916" y="2875"/>
                    </a:lnTo>
                    <a:cubicBezTo>
                      <a:pt x="1277" y="2875"/>
                      <a:pt x="1568" y="2584"/>
                      <a:pt x="1568" y="2224"/>
                    </a:cubicBezTo>
                    <a:lnTo>
                      <a:pt x="1568" y="600"/>
                    </a:lnTo>
                    <a:cubicBezTo>
                      <a:pt x="1637" y="628"/>
                      <a:pt x="1707" y="670"/>
                      <a:pt x="1804" y="698"/>
                    </a:cubicBezTo>
                    <a:cubicBezTo>
                      <a:pt x="2026" y="767"/>
                      <a:pt x="2081" y="920"/>
                      <a:pt x="2081" y="933"/>
                    </a:cubicBezTo>
                    <a:lnTo>
                      <a:pt x="2095" y="948"/>
                    </a:lnTo>
                    <a:cubicBezTo>
                      <a:pt x="2118" y="1025"/>
                      <a:pt x="2183" y="1067"/>
                      <a:pt x="2259" y="1067"/>
                    </a:cubicBezTo>
                    <a:cubicBezTo>
                      <a:pt x="2278" y="1067"/>
                      <a:pt x="2297" y="1064"/>
                      <a:pt x="2317" y="1059"/>
                    </a:cubicBezTo>
                    <a:cubicBezTo>
                      <a:pt x="2414" y="1031"/>
                      <a:pt x="2469" y="933"/>
                      <a:pt x="2442" y="822"/>
                    </a:cubicBezTo>
                    <a:cubicBezTo>
                      <a:pt x="2401" y="698"/>
                      <a:pt x="2247" y="448"/>
                      <a:pt x="1915" y="337"/>
                    </a:cubicBezTo>
                    <a:cubicBezTo>
                      <a:pt x="1665" y="268"/>
                      <a:pt x="1554" y="101"/>
                      <a:pt x="1541" y="88"/>
                    </a:cubicBezTo>
                    <a:cubicBezTo>
                      <a:pt x="1506" y="30"/>
                      <a:pt x="1443" y="1"/>
                      <a:pt x="13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184139" y="1227598"/>
                <a:ext cx="451696" cy="443781"/>
              </a:xfrm>
              <a:custGeom>
                <a:rect b="b" l="l" r="r" t="t"/>
                <a:pathLst>
                  <a:path extrusionOk="0" h="9307" w="9473">
                    <a:moveTo>
                      <a:pt x="4672" y="2941"/>
                    </a:moveTo>
                    <a:cubicBezTo>
                      <a:pt x="5194" y="2941"/>
                      <a:pt x="5714" y="3135"/>
                      <a:pt x="6103" y="3524"/>
                    </a:cubicBezTo>
                    <a:cubicBezTo>
                      <a:pt x="6894" y="4313"/>
                      <a:pt x="6894" y="5604"/>
                      <a:pt x="6103" y="6394"/>
                    </a:cubicBezTo>
                    <a:cubicBezTo>
                      <a:pt x="5708" y="6789"/>
                      <a:pt x="5188" y="6987"/>
                      <a:pt x="4667" y="6987"/>
                    </a:cubicBezTo>
                    <a:cubicBezTo>
                      <a:pt x="4147" y="6987"/>
                      <a:pt x="3627" y="6789"/>
                      <a:pt x="3232" y="6394"/>
                    </a:cubicBezTo>
                    <a:cubicBezTo>
                      <a:pt x="2441" y="5604"/>
                      <a:pt x="2441" y="4313"/>
                      <a:pt x="3232" y="3524"/>
                    </a:cubicBezTo>
                    <a:cubicBezTo>
                      <a:pt x="3627" y="3135"/>
                      <a:pt x="4151" y="2941"/>
                      <a:pt x="4672" y="2941"/>
                    </a:cubicBezTo>
                    <a:close/>
                    <a:moveTo>
                      <a:pt x="2726" y="6554"/>
                    </a:moveTo>
                    <a:cubicBezTo>
                      <a:pt x="2820" y="6554"/>
                      <a:pt x="2913" y="6588"/>
                      <a:pt x="2983" y="6658"/>
                    </a:cubicBezTo>
                    <a:cubicBezTo>
                      <a:pt x="3121" y="6796"/>
                      <a:pt x="3121" y="7018"/>
                      <a:pt x="2983" y="7157"/>
                    </a:cubicBezTo>
                    <a:lnTo>
                      <a:pt x="1720" y="8418"/>
                    </a:lnTo>
                    <a:lnTo>
                      <a:pt x="1208" y="7919"/>
                    </a:lnTo>
                    <a:lnTo>
                      <a:pt x="2469" y="6658"/>
                    </a:lnTo>
                    <a:cubicBezTo>
                      <a:pt x="2538" y="6588"/>
                      <a:pt x="2632" y="6554"/>
                      <a:pt x="2726" y="6554"/>
                    </a:cubicBezTo>
                    <a:close/>
                    <a:moveTo>
                      <a:pt x="944" y="8183"/>
                    </a:moveTo>
                    <a:lnTo>
                      <a:pt x="1457" y="8682"/>
                    </a:lnTo>
                    <a:lnTo>
                      <a:pt x="1304" y="8834"/>
                    </a:lnTo>
                    <a:cubicBezTo>
                      <a:pt x="1235" y="8904"/>
                      <a:pt x="1145" y="8938"/>
                      <a:pt x="1055" y="8938"/>
                    </a:cubicBezTo>
                    <a:cubicBezTo>
                      <a:pt x="964" y="8938"/>
                      <a:pt x="874" y="8904"/>
                      <a:pt x="805" y="8834"/>
                    </a:cubicBezTo>
                    <a:cubicBezTo>
                      <a:pt x="666" y="8696"/>
                      <a:pt x="666" y="8474"/>
                      <a:pt x="805" y="8335"/>
                    </a:cubicBezTo>
                    <a:lnTo>
                      <a:pt x="944" y="8183"/>
                    </a:lnTo>
                    <a:close/>
                    <a:moveTo>
                      <a:pt x="4718" y="1"/>
                    </a:moveTo>
                    <a:cubicBezTo>
                      <a:pt x="4642" y="1"/>
                      <a:pt x="4571" y="51"/>
                      <a:pt x="4549" y="125"/>
                    </a:cubicBezTo>
                    <a:cubicBezTo>
                      <a:pt x="4508" y="223"/>
                      <a:pt x="4564" y="320"/>
                      <a:pt x="4660" y="362"/>
                    </a:cubicBezTo>
                    <a:cubicBezTo>
                      <a:pt x="5146" y="541"/>
                      <a:pt x="5548" y="889"/>
                      <a:pt x="5797" y="1346"/>
                    </a:cubicBezTo>
                    <a:cubicBezTo>
                      <a:pt x="5834" y="1394"/>
                      <a:pt x="5890" y="1432"/>
                      <a:pt x="5950" y="1432"/>
                    </a:cubicBezTo>
                    <a:cubicBezTo>
                      <a:pt x="5959" y="1432"/>
                      <a:pt x="5969" y="1431"/>
                      <a:pt x="5978" y="1429"/>
                    </a:cubicBezTo>
                    <a:lnTo>
                      <a:pt x="6130" y="1429"/>
                    </a:lnTo>
                    <a:cubicBezTo>
                      <a:pt x="6824" y="1429"/>
                      <a:pt x="7462" y="1873"/>
                      <a:pt x="7711" y="2511"/>
                    </a:cubicBezTo>
                    <a:cubicBezTo>
                      <a:pt x="7739" y="2594"/>
                      <a:pt x="7822" y="2636"/>
                      <a:pt x="7905" y="2636"/>
                    </a:cubicBezTo>
                    <a:cubicBezTo>
                      <a:pt x="7947" y="2636"/>
                      <a:pt x="7975" y="2622"/>
                      <a:pt x="8016" y="2622"/>
                    </a:cubicBezTo>
                    <a:cubicBezTo>
                      <a:pt x="8613" y="2622"/>
                      <a:pt x="9098" y="3121"/>
                      <a:pt x="9098" y="3718"/>
                    </a:cubicBezTo>
                    <a:cubicBezTo>
                      <a:pt x="9098" y="4328"/>
                      <a:pt x="8613" y="4813"/>
                      <a:pt x="8016" y="4813"/>
                    </a:cubicBezTo>
                    <a:lnTo>
                      <a:pt x="7073" y="4813"/>
                    </a:lnTo>
                    <a:cubicBezTo>
                      <a:pt x="7004" y="3870"/>
                      <a:pt x="6380" y="3024"/>
                      <a:pt x="5492" y="2705"/>
                    </a:cubicBezTo>
                    <a:cubicBezTo>
                      <a:pt x="5230" y="2611"/>
                      <a:pt x="4957" y="2565"/>
                      <a:pt x="4687" y="2565"/>
                    </a:cubicBezTo>
                    <a:cubicBezTo>
                      <a:pt x="4001" y="2565"/>
                      <a:pt x="3329" y="2857"/>
                      <a:pt x="2872" y="3385"/>
                    </a:cubicBezTo>
                    <a:cubicBezTo>
                      <a:pt x="2705" y="3579"/>
                      <a:pt x="2567" y="3787"/>
                      <a:pt x="2456" y="4023"/>
                    </a:cubicBezTo>
                    <a:cubicBezTo>
                      <a:pt x="2358" y="4272"/>
                      <a:pt x="2289" y="4550"/>
                      <a:pt x="2275" y="4813"/>
                    </a:cubicBezTo>
                    <a:lnTo>
                      <a:pt x="1762" y="4813"/>
                    </a:lnTo>
                    <a:cubicBezTo>
                      <a:pt x="999" y="4813"/>
                      <a:pt x="376" y="4189"/>
                      <a:pt x="376" y="3426"/>
                    </a:cubicBezTo>
                    <a:cubicBezTo>
                      <a:pt x="376" y="2719"/>
                      <a:pt x="944" y="2109"/>
                      <a:pt x="1651" y="2054"/>
                    </a:cubicBezTo>
                    <a:cubicBezTo>
                      <a:pt x="1735" y="2039"/>
                      <a:pt x="1803" y="1984"/>
                      <a:pt x="1818" y="1900"/>
                    </a:cubicBezTo>
                    <a:cubicBezTo>
                      <a:pt x="1984" y="1194"/>
                      <a:pt x="2484" y="611"/>
                      <a:pt x="3177" y="362"/>
                    </a:cubicBezTo>
                    <a:cubicBezTo>
                      <a:pt x="3273" y="334"/>
                      <a:pt x="3316" y="223"/>
                      <a:pt x="3273" y="125"/>
                    </a:cubicBezTo>
                    <a:cubicBezTo>
                      <a:pt x="3251" y="48"/>
                      <a:pt x="3176" y="6"/>
                      <a:pt x="3098" y="6"/>
                    </a:cubicBezTo>
                    <a:cubicBezTo>
                      <a:pt x="3078" y="6"/>
                      <a:pt x="3058" y="9"/>
                      <a:pt x="3038" y="14"/>
                    </a:cubicBezTo>
                    <a:cubicBezTo>
                      <a:pt x="2650" y="153"/>
                      <a:pt x="2303" y="403"/>
                      <a:pt x="2025" y="722"/>
                    </a:cubicBezTo>
                    <a:cubicBezTo>
                      <a:pt x="1776" y="1000"/>
                      <a:pt x="1596" y="1332"/>
                      <a:pt x="1498" y="1693"/>
                    </a:cubicBezTo>
                    <a:cubicBezTo>
                      <a:pt x="653" y="1832"/>
                      <a:pt x="1" y="2581"/>
                      <a:pt x="1" y="3426"/>
                    </a:cubicBezTo>
                    <a:cubicBezTo>
                      <a:pt x="1" y="4397"/>
                      <a:pt x="792" y="5188"/>
                      <a:pt x="1762" y="5188"/>
                    </a:cubicBezTo>
                    <a:lnTo>
                      <a:pt x="2289" y="5188"/>
                    </a:lnTo>
                    <a:cubicBezTo>
                      <a:pt x="2317" y="5534"/>
                      <a:pt x="2428" y="5881"/>
                      <a:pt x="2608" y="6186"/>
                    </a:cubicBezTo>
                    <a:cubicBezTo>
                      <a:pt x="2469" y="6214"/>
                      <a:pt x="2330" y="6283"/>
                      <a:pt x="2206" y="6394"/>
                    </a:cubicBezTo>
                    <a:lnTo>
                      <a:pt x="542" y="8072"/>
                    </a:lnTo>
                    <a:cubicBezTo>
                      <a:pt x="250" y="8350"/>
                      <a:pt x="250" y="8807"/>
                      <a:pt x="542" y="9099"/>
                    </a:cubicBezTo>
                    <a:cubicBezTo>
                      <a:pt x="681" y="9237"/>
                      <a:pt x="868" y="9307"/>
                      <a:pt x="1055" y="9307"/>
                    </a:cubicBezTo>
                    <a:cubicBezTo>
                      <a:pt x="1242" y="9307"/>
                      <a:pt x="1430" y="9237"/>
                      <a:pt x="1568" y="9099"/>
                    </a:cubicBezTo>
                    <a:lnTo>
                      <a:pt x="3232" y="7420"/>
                    </a:lnTo>
                    <a:cubicBezTo>
                      <a:pt x="3343" y="7309"/>
                      <a:pt x="3412" y="7170"/>
                      <a:pt x="3440" y="7018"/>
                    </a:cubicBezTo>
                    <a:cubicBezTo>
                      <a:pt x="3815" y="7240"/>
                      <a:pt x="4244" y="7364"/>
                      <a:pt x="4675" y="7364"/>
                    </a:cubicBezTo>
                    <a:cubicBezTo>
                      <a:pt x="5285" y="7364"/>
                      <a:pt x="5895" y="7129"/>
                      <a:pt x="6367" y="6658"/>
                    </a:cubicBezTo>
                    <a:cubicBezTo>
                      <a:pt x="6783" y="6242"/>
                      <a:pt x="7004" y="5728"/>
                      <a:pt x="7060" y="5188"/>
                    </a:cubicBezTo>
                    <a:lnTo>
                      <a:pt x="8016" y="5188"/>
                    </a:lnTo>
                    <a:cubicBezTo>
                      <a:pt x="8821" y="5188"/>
                      <a:pt x="9473" y="4522"/>
                      <a:pt x="9473" y="3718"/>
                    </a:cubicBezTo>
                    <a:cubicBezTo>
                      <a:pt x="9473" y="2913"/>
                      <a:pt x="8821" y="2261"/>
                      <a:pt x="8016" y="2261"/>
                    </a:cubicBezTo>
                    <a:lnTo>
                      <a:pt x="8003" y="2261"/>
                    </a:lnTo>
                    <a:cubicBezTo>
                      <a:pt x="7670" y="1540"/>
                      <a:pt x="6935" y="1055"/>
                      <a:pt x="6130" y="1055"/>
                    </a:cubicBezTo>
                    <a:lnTo>
                      <a:pt x="6061" y="1055"/>
                    </a:lnTo>
                    <a:cubicBezTo>
                      <a:pt x="5770" y="569"/>
                      <a:pt x="5313" y="209"/>
                      <a:pt x="4786" y="14"/>
                    </a:cubicBezTo>
                    <a:cubicBezTo>
                      <a:pt x="4763" y="5"/>
                      <a:pt x="4740" y="1"/>
                      <a:pt x="47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361570" y="1220827"/>
                <a:ext cx="19025" cy="17690"/>
              </a:xfrm>
              <a:custGeom>
                <a:rect b="b" l="l" r="r" t="t"/>
                <a:pathLst>
                  <a:path extrusionOk="0" h="371" w="399">
                    <a:moveTo>
                      <a:pt x="187" y="1"/>
                    </a:moveTo>
                    <a:cubicBezTo>
                      <a:pt x="174" y="1"/>
                      <a:pt x="161" y="2"/>
                      <a:pt x="149" y="4"/>
                    </a:cubicBezTo>
                    <a:cubicBezTo>
                      <a:pt x="79" y="32"/>
                      <a:pt x="24" y="101"/>
                      <a:pt x="11" y="171"/>
                    </a:cubicBezTo>
                    <a:cubicBezTo>
                      <a:pt x="1" y="288"/>
                      <a:pt x="101" y="370"/>
                      <a:pt x="200" y="370"/>
                    </a:cubicBezTo>
                    <a:cubicBezTo>
                      <a:pt x="241" y="370"/>
                      <a:pt x="283" y="356"/>
                      <a:pt x="316" y="323"/>
                    </a:cubicBezTo>
                    <a:cubicBezTo>
                      <a:pt x="385" y="267"/>
                      <a:pt x="399" y="156"/>
                      <a:pt x="357" y="88"/>
                    </a:cubicBezTo>
                    <a:cubicBezTo>
                      <a:pt x="323" y="30"/>
                      <a:pt x="250" y="1"/>
                      <a:pt x="1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 name="Google Shape;117;p13"/>
            <p:cNvGrpSpPr/>
            <p:nvPr/>
          </p:nvGrpSpPr>
          <p:grpSpPr>
            <a:xfrm>
              <a:off x="723837" y="1482615"/>
              <a:ext cx="267223" cy="233165"/>
              <a:chOff x="6908262" y="1240186"/>
              <a:chExt cx="472209" cy="412024"/>
            </a:xfrm>
          </p:grpSpPr>
          <p:sp>
            <p:nvSpPr>
              <p:cNvPr id="118" name="Google Shape;118;p13"/>
              <p:cNvSpPr/>
              <p:nvPr/>
            </p:nvSpPr>
            <p:spPr>
              <a:xfrm>
                <a:off x="7105958" y="1594618"/>
                <a:ext cx="76769" cy="17929"/>
              </a:xfrm>
              <a:custGeom>
                <a:rect b="b" l="l" r="r" t="t"/>
                <a:pathLst>
                  <a:path extrusionOk="0" h="376" w="1610">
                    <a:moveTo>
                      <a:pt x="181" y="0"/>
                    </a:moveTo>
                    <a:cubicBezTo>
                      <a:pt x="84" y="0"/>
                      <a:pt x="1" y="84"/>
                      <a:pt x="1" y="181"/>
                    </a:cubicBezTo>
                    <a:cubicBezTo>
                      <a:pt x="1" y="292"/>
                      <a:pt x="84" y="375"/>
                      <a:pt x="181" y="375"/>
                    </a:cubicBezTo>
                    <a:lnTo>
                      <a:pt x="1429" y="375"/>
                    </a:lnTo>
                    <a:cubicBezTo>
                      <a:pt x="1540" y="375"/>
                      <a:pt x="1609" y="292"/>
                      <a:pt x="1609" y="181"/>
                    </a:cubicBezTo>
                    <a:cubicBezTo>
                      <a:pt x="1609" y="84"/>
                      <a:pt x="1540" y="0"/>
                      <a:pt x="14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7080209" y="1365642"/>
                <a:ext cx="136229" cy="159593"/>
              </a:xfrm>
              <a:custGeom>
                <a:rect b="b" l="l" r="r" t="t"/>
                <a:pathLst>
                  <a:path extrusionOk="0" h="3347" w="2857">
                    <a:moveTo>
                      <a:pt x="1054" y="2237"/>
                    </a:moveTo>
                    <a:cubicBezTo>
                      <a:pt x="1262" y="2237"/>
                      <a:pt x="1415" y="2404"/>
                      <a:pt x="1415" y="2598"/>
                    </a:cubicBezTo>
                    <a:lnTo>
                      <a:pt x="1415" y="2611"/>
                    </a:lnTo>
                    <a:cubicBezTo>
                      <a:pt x="1415" y="2820"/>
                      <a:pt x="1262" y="2972"/>
                      <a:pt x="1054" y="2972"/>
                    </a:cubicBezTo>
                    <a:lnTo>
                      <a:pt x="735" y="2972"/>
                    </a:lnTo>
                    <a:cubicBezTo>
                      <a:pt x="541" y="2972"/>
                      <a:pt x="374" y="2820"/>
                      <a:pt x="374" y="2611"/>
                    </a:cubicBezTo>
                    <a:lnTo>
                      <a:pt x="374" y="2598"/>
                    </a:lnTo>
                    <a:cubicBezTo>
                      <a:pt x="374" y="2404"/>
                      <a:pt x="541" y="2237"/>
                      <a:pt x="735" y="2237"/>
                    </a:cubicBezTo>
                    <a:close/>
                    <a:moveTo>
                      <a:pt x="1594" y="1"/>
                    </a:moveTo>
                    <a:cubicBezTo>
                      <a:pt x="1580" y="1"/>
                      <a:pt x="1567" y="2"/>
                      <a:pt x="1553" y="4"/>
                    </a:cubicBezTo>
                    <a:cubicBezTo>
                      <a:pt x="1470" y="32"/>
                      <a:pt x="1415" y="102"/>
                      <a:pt x="1415" y="185"/>
                    </a:cubicBezTo>
                    <a:lnTo>
                      <a:pt x="1415" y="1960"/>
                    </a:lnTo>
                    <a:cubicBezTo>
                      <a:pt x="1317" y="1904"/>
                      <a:pt x="1193" y="1862"/>
                      <a:pt x="1054" y="1862"/>
                    </a:cubicBezTo>
                    <a:lnTo>
                      <a:pt x="735" y="1862"/>
                    </a:lnTo>
                    <a:cubicBezTo>
                      <a:pt x="333" y="1862"/>
                      <a:pt x="0" y="2195"/>
                      <a:pt x="0" y="2598"/>
                    </a:cubicBezTo>
                    <a:lnTo>
                      <a:pt x="0" y="2611"/>
                    </a:lnTo>
                    <a:cubicBezTo>
                      <a:pt x="0" y="3014"/>
                      <a:pt x="333" y="3347"/>
                      <a:pt x="735" y="3347"/>
                    </a:cubicBezTo>
                    <a:lnTo>
                      <a:pt x="1054" y="3347"/>
                    </a:lnTo>
                    <a:cubicBezTo>
                      <a:pt x="1456" y="3347"/>
                      <a:pt x="1789" y="3014"/>
                      <a:pt x="1789" y="2611"/>
                    </a:cubicBezTo>
                    <a:lnTo>
                      <a:pt x="1789" y="2598"/>
                    </a:lnTo>
                    <a:lnTo>
                      <a:pt x="1789" y="614"/>
                    </a:lnTo>
                    <a:cubicBezTo>
                      <a:pt x="1872" y="670"/>
                      <a:pt x="1983" y="725"/>
                      <a:pt x="2108" y="767"/>
                    </a:cubicBezTo>
                    <a:cubicBezTo>
                      <a:pt x="2399" y="850"/>
                      <a:pt x="2469" y="1058"/>
                      <a:pt x="2469" y="1058"/>
                    </a:cubicBezTo>
                    <a:lnTo>
                      <a:pt x="2482" y="1086"/>
                    </a:lnTo>
                    <a:cubicBezTo>
                      <a:pt x="2505" y="1154"/>
                      <a:pt x="2575" y="1204"/>
                      <a:pt x="2645" y="1204"/>
                    </a:cubicBezTo>
                    <a:cubicBezTo>
                      <a:pt x="2661" y="1204"/>
                      <a:pt x="2676" y="1202"/>
                      <a:pt x="2691" y="1197"/>
                    </a:cubicBezTo>
                    <a:cubicBezTo>
                      <a:pt x="2802" y="1183"/>
                      <a:pt x="2857" y="1072"/>
                      <a:pt x="2829" y="975"/>
                    </a:cubicBezTo>
                    <a:lnTo>
                      <a:pt x="2829" y="961"/>
                    </a:lnTo>
                    <a:cubicBezTo>
                      <a:pt x="2787" y="808"/>
                      <a:pt x="2607" y="531"/>
                      <a:pt x="2219" y="407"/>
                    </a:cubicBezTo>
                    <a:cubicBezTo>
                      <a:pt x="1914" y="309"/>
                      <a:pt x="1775" y="115"/>
                      <a:pt x="1761" y="87"/>
                    </a:cubicBezTo>
                    <a:cubicBezTo>
                      <a:pt x="1726" y="30"/>
                      <a:pt x="1663" y="1"/>
                      <a:pt x="15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7019365" y="1240186"/>
                <a:ext cx="249999" cy="412024"/>
              </a:xfrm>
              <a:custGeom>
                <a:rect b="b" l="l" r="r" t="t"/>
                <a:pathLst>
                  <a:path extrusionOk="0" h="8641" w="5243">
                    <a:moveTo>
                      <a:pt x="3578" y="361"/>
                    </a:moveTo>
                    <a:lnTo>
                      <a:pt x="3578" y="403"/>
                    </a:lnTo>
                    <a:lnTo>
                      <a:pt x="3578" y="666"/>
                    </a:lnTo>
                    <a:cubicBezTo>
                      <a:pt x="3578" y="736"/>
                      <a:pt x="3523" y="791"/>
                      <a:pt x="3453" y="791"/>
                    </a:cubicBezTo>
                    <a:lnTo>
                      <a:pt x="1803" y="791"/>
                    </a:lnTo>
                    <a:cubicBezTo>
                      <a:pt x="1720" y="791"/>
                      <a:pt x="1665" y="736"/>
                      <a:pt x="1665" y="666"/>
                    </a:cubicBezTo>
                    <a:lnTo>
                      <a:pt x="1665" y="403"/>
                    </a:lnTo>
                    <a:lnTo>
                      <a:pt x="1665" y="361"/>
                    </a:lnTo>
                    <a:close/>
                    <a:moveTo>
                      <a:pt x="832" y="0"/>
                    </a:moveTo>
                    <a:cubicBezTo>
                      <a:pt x="374" y="0"/>
                      <a:pt x="0" y="375"/>
                      <a:pt x="0" y="832"/>
                    </a:cubicBezTo>
                    <a:lnTo>
                      <a:pt x="0" y="1636"/>
                    </a:lnTo>
                    <a:cubicBezTo>
                      <a:pt x="0" y="1747"/>
                      <a:pt x="84" y="1831"/>
                      <a:pt x="180" y="1831"/>
                    </a:cubicBezTo>
                    <a:cubicBezTo>
                      <a:pt x="291" y="1831"/>
                      <a:pt x="374" y="1747"/>
                      <a:pt x="374" y="1636"/>
                    </a:cubicBezTo>
                    <a:lnTo>
                      <a:pt x="374" y="832"/>
                    </a:lnTo>
                    <a:cubicBezTo>
                      <a:pt x="374" y="569"/>
                      <a:pt x="568" y="361"/>
                      <a:pt x="832" y="361"/>
                    </a:cubicBezTo>
                    <a:lnTo>
                      <a:pt x="1262" y="361"/>
                    </a:lnTo>
                    <a:cubicBezTo>
                      <a:pt x="1276" y="361"/>
                      <a:pt x="1290" y="388"/>
                      <a:pt x="1290" y="403"/>
                    </a:cubicBezTo>
                    <a:lnTo>
                      <a:pt x="1290" y="666"/>
                    </a:lnTo>
                    <a:cubicBezTo>
                      <a:pt x="1290" y="943"/>
                      <a:pt x="1526" y="1165"/>
                      <a:pt x="1803" y="1165"/>
                    </a:cubicBezTo>
                    <a:lnTo>
                      <a:pt x="3453" y="1165"/>
                    </a:lnTo>
                    <a:cubicBezTo>
                      <a:pt x="3730" y="1165"/>
                      <a:pt x="3952" y="943"/>
                      <a:pt x="3952" y="666"/>
                    </a:cubicBezTo>
                    <a:lnTo>
                      <a:pt x="3952" y="403"/>
                    </a:lnTo>
                    <a:cubicBezTo>
                      <a:pt x="3952" y="388"/>
                      <a:pt x="3967" y="361"/>
                      <a:pt x="3994" y="361"/>
                    </a:cubicBezTo>
                    <a:lnTo>
                      <a:pt x="4410" y="361"/>
                    </a:lnTo>
                    <a:cubicBezTo>
                      <a:pt x="4673" y="361"/>
                      <a:pt x="4882" y="569"/>
                      <a:pt x="4882" y="832"/>
                    </a:cubicBezTo>
                    <a:lnTo>
                      <a:pt x="4882" y="7808"/>
                    </a:lnTo>
                    <a:cubicBezTo>
                      <a:pt x="4882" y="8058"/>
                      <a:pt x="4673" y="8265"/>
                      <a:pt x="4410" y="8265"/>
                    </a:cubicBezTo>
                    <a:lnTo>
                      <a:pt x="832" y="8265"/>
                    </a:lnTo>
                    <a:cubicBezTo>
                      <a:pt x="583" y="8265"/>
                      <a:pt x="374" y="8058"/>
                      <a:pt x="374" y="7808"/>
                    </a:cubicBezTo>
                    <a:lnTo>
                      <a:pt x="374" y="3273"/>
                    </a:lnTo>
                    <a:cubicBezTo>
                      <a:pt x="374" y="3162"/>
                      <a:pt x="291" y="3079"/>
                      <a:pt x="180" y="3079"/>
                    </a:cubicBezTo>
                    <a:cubicBezTo>
                      <a:pt x="84" y="3079"/>
                      <a:pt x="0" y="3162"/>
                      <a:pt x="0" y="3273"/>
                    </a:cubicBezTo>
                    <a:lnTo>
                      <a:pt x="0" y="7808"/>
                    </a:lnTo>
                    <a:cubicBezTo>
                      <a:pt x="0" y="8265"/>
                      <a:pt x="374" y="8640"/>
                      <a:pt x="832" y="8640"/>
                    </a:cubicBezTo>
                    <a:lnTo>
                      <a:pt x="4410" y="8640"/>
                    </a:lnTo>
                    <a:cubicBezTo>
                      <a:pt x="4882" y="8640"/>
                      <a:pt x="5242" y="8265"/>
                      <a:pt x="5242" y="7808"/>
                    </a:cubicBezTo>
                    <a:lnTo>
                      <a:pt x="5242" y="832"/>
                    </a:lnTo>
                    <a:cubicBezTo>
                      <a:pt x="5242" y="375"/>
                      <a:pt x="4882" y="0"/>
                      <a:pt x="44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6955183" y="1401691"/>
                <a:ext cx="41722" cy="97606"/>
              </a:xfrm>
              <a:custGeom>
                <a:rect b="b" l="l" r="r" t="t"/>
                <a:pathLst>
                  <a:path extrusionOk="0" h="2047" w="875">
                    <a:moveTo>
                      <a:pt x="668" y="1"/>
                    </a:moveTo>
                    <a:cubicBezTo>
                      <a:pt x="621" y="1"/>
                      <a:pt x="576" y="18"/>
                      <a:pt x="542" y="52"/>
                    </a:cubicBezTo>
                    <a:cubicBezTo>
                      <a:pt x="1" y="594"/>
                      <a:pt x="1" y="1454"/>
                      <a:pt x="542" y="1994"/>
                    </a:cubicBezTo>
                    <a:cubicBezTo>
                      <a:pt x="576" y="2029"/>
                      <a:pt x="625" y="2046"/>
                      <a:pt x="673" y="2046"/>
                    </a:cubicBezTo>
                    <a:cubicBezTo>
                      <a:pt x="722" y="2046"/>
                      <a:pt x="771" y="2029"/>
                      <a:pt x="805" y="1994"/>
                    </a:cubicBezTo>
                    <a:cubicBezTo>
                      <a:pt x="875" y="1911"/>
                      <a:pt x="875" y="1800"/>
                      <a:pt x="805" y="1731"/>
                    </a:cubicBezTo>
                    <a:cubicBezTo>
                      <a:pt x="417" y="1343"/>
                      <a:pt x="417" y="705"/>
                      <a:pt x="805" y="316"/>
                    </a:cubicBezTo>
                    <a:cubicBezTo>
                      <a:pt x="875" y="246"/>
                      <a:pt x="875" y="122"/>
                      <a:pt x="805" y="52"/>
                    </a:cubicBezTo>
                    <a:cubicBezTo>
                      <a:pt x="763" y="18"/>
                      <a:pt x="715" y="1"/>
                      <a:pt x="6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6908262" y="1371269"/>
                <a:ext cx="58220" cy="158592"/>
              </a:xfrm>
              <a:custGeom>
                <a:rect b="b" l="l" r="r" t="t"/>
                <a:pathLst>
                  <a:path extrusionOk="0" h="3326" w="1221">
                    <a:moveTo>
                      <a:pt x="1014" y="1"/>
                    </a:moveTo>
                    <a:cubicBezTo>
                      <a:pt x="967" y="1"/>
                      <a:pt x="922" y="18"/>
                      <a:pt x="888" y="52"/>
                    </a:cubicBezTo>
                    <a:cubicBezTo>
                      <a:pt x="1" y="940"/>
                      <a:pt x="1" y="2382"/>
                      <a:pt x="888" y="3270"/>
                    </a:cubicBezTo>
                    <a:cubicBezTo>
                      <a:pt x="916" y="3297"/>
                      <a:pt x="971" y="3325"/>
                      <a:pt x="1012" y="3325"/>
                    </a:cubicBezTo>
                    <a:cubicBezTo>
                      <a:pt x="1068" y="3325"/>
                      <a:pt x="1110" y="3297"/>
                      <a:pt x="1151" y="3270"/>
                    </a:cubicBezTo>
                    <a:cubicBezTo>
                      <a:pt x="1221" y="3201"/>
                      <a:pt x="1221" y="3076"/>
                      <a:pt x="1151" y="3007"/>
                    </a:cubicBezTo>
                    <a:cubicBezTo>
                      <a:pt x="402" y="2258"/>
                      <a:pt x="402" y="1051"/>
                      <a:pt x="1151" y="316"/>
                    </a:cubicBezTo>
                    <a:cubicBezTo>
                      <a:pt x="1221" y="247"/>
                      <a:pt x="1221" y="122"/>
                      <a:pt x="1151" y="52"/>
                    </a:cubicBezTo>
                    <a:cubicBezTo>
                      <a:pt x="1109" y="18"/>
                      <a:pt x="1061" y="1"/>
                      <a:pt x="10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7291781" y="1401691"/>
                <a:ext cx="41722" cy="97606"/>
              </a:xfrm>
              <a:custGeom>
                <a:rect b="b" l="l" r="r" t="t"/>
                <a:pathLst>
                  <a:path extrusionOk="0" h="2047" w="875">
                    <a:moveTo>
                      <a:pt x="210" y="1"/>
                    </a:moveTo>
                    <a:cubicBezTo>
                      <a:pt x="163" y="1"/>
                      <a:pt x="119" y="18"/>
                      <a:pt x="84" y="52"/>
                    </a:cubicBezTo>
                    <a:cubicBezTo>
                      <a:pt x="1" y="122"/>
                      <a:pt x="1" y="246"/>
                      <a:pt x="84" y="316"/>
                    </a:cubicBezTo>
                    <a:cubicBezTo>
                      <a:pt x="472" y="705"/>
                      <a:pt x="472" y="1343"/>
                      <a:pt x="84" y="1731"/>
                    </a:cubicBezTo>
                    <a:cubicBezTo>
                      <a:pt x="1" y="1800"/>
                      <a:pt x="1" y="1911"/>
                      <a:pt x="84" y="1994"/>
                    </a:cubicBezTo>
                    <a:cubicBezTo>
                      <a:pt x="119" y="2029"/>
                      <a:pt x="163" y="2046"/>
                      <a:pt x="210" y="2046"/>
                    </a:cubicBezTo>
                    <a:cubicBezTo>
                      <a:pt x="257" y="2046"/>
                      <a:pt x="305" y="2029"/>
                      <a:pt x="347" y="1994"/>
                    </a:cubicBezTo>
                    <a:cubicBezTo>
                      <a:pt x="874" y="1454"/>
                      <a:pt x="874" y="594"/>
                      <a:pt x="347" y="52"/>
                    </a:cubicBezTo>
                    <a:cubicBezTo>
                      <a:pt x="305" y="18"/>
                      <a:pt x="257" y="1"/>
                      <a:pt x="2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7322871" y="1371269"/>
                <a:ext cx="57600" cy="158449"/>
              </a:xfrm>
              <a:custGeom>
                <a:rect b="b" l="l" r="r" t="t"/>
                <a:pathLst>
                  <a:path extrusionOk="0" h="3323" w="1208">
                    <a:moveTo>
                      <a:pt x="196" y="1"/>
                    </a:moveTo>
                    <a:cubicBezTo>
                      <a:pt x="149" y="1"/>
                      <a:pt x="104" y="18"/>
                      <a:pt x="70" y="52"/>
                    </a:cubicBezTo>
                    <a:cubicBezTo>
                      <a:pt x="0" y="122"/>
                      <a:pt x="0" y="247"/>
                      <a:pt x="70" y="316"/>
                    </a:cubicBezTo>
                    <a:cubicBezTo>
                      <a:pt x="805" y="1051"/>
                      <a:pt x="805" y="2258"/>
                      <a:pt x="70" y="3007"/>
                    </a:cubicBezTo>
                    <a:cubicBezTo>
                      <a:pt x="0" y="3076"/>
                      <a:pt x="0" y="3201"/>
                      <a:pt x="70" y="3270"/>
                    </a:cubicBezTo>
                    <a:cubicBezTo>
                      <a:pt x="104" y="3305"/>
                      <a:pt x="149" y="3322"/>
                      <a:pt x="196" y="3322"/>
                    </a:cubicBezTo>
                    <a:cubicBezTo>
                      <a:pt x="243" y="3322"/>
                      <a:pt x="291" y="3305"/>
                      <a:pt x="333" y="3270"/>
                    </a:cubicBezTo>
                    <a:cubicBezTo>
                      <a:pt x="1207" y="2382"/>
                      <a:pt x="1207" y="940"/>
                      <a:pt x="333" y="52"/>
                    </a:cubicBezTo>
                    <a:cubicBezTo>
                      <a:pt x="291" y="18"/>
                      <a:pt x="243" y="1"/>
                      <a:pt x="1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7018030" y="1348476"/>
                <a:ext cx="19502" cy="17786"/>
              </a:xfrm>
              <a:custGeom>
                <a:rect b="b" l="l" r="r" t="t"/>
                <a:pathLst>
                  <a:path extrusionOk="0" h="373" w="409">
                    <a:moveTo>
                      <a:pt x="207" y="1"/>
                    </a:moveTo>
                    <a:cubicBezTo>
                      <a:pt x="168" y="1"/>
                      <a:pt x="128" y="14"/>
                      <a:pt x="97" y="46"/>
                    </a:cubicBezTo>
                    <a:cubicBezTo>
                      <a:pt x="14" y="101"/>
                      <a:pt x="1" y="212"/>
                      <a:pt x="56" y="295"/>
                    </a:cubicBezTo>
                    <a:cubicBezTo>
                      <a:pt x="93" y="348"/>
                      <a:pt x="148" y="373"/>
                      <a:pt x="204" y="373"/>
                    </a:cubicBezTo>
                    <a:cubicBezTo>
                      <a:pt x="292" y="373"/>
                      <a:pt x="380" y="309"/>
                      <a:pt x="389" y="198"/>
                    </a:cubicBezTo>
                    <a:cubicBezTo>
                      <a:pt x="409" y="88"/>
                      <a:pt x="307"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13"/>
            <p:cNvSpPr txBox="1"/>
            <p:nvPr/>
          </p:nvSpPr>
          <p:spPr>
            <a:xfrm>
              <a:off x="1085175" y="925367"/>
              <a:ext cx="858300" cy="325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100">
                  <a:solidFill>
                    <a:schemeClr val="dk1"/>
                  </a:solidFill>
                  <a:latin typeface="Lexend Deca"/>
                  <a:ea typeface="Lexend Deca"/>
                  <a:cs typeface="Lexend Deca"/>
                  <a:sym typeface="Lexend Deca"/>
                </a:rPr>
                <a:t>Additional Interviews</a:t>
              </a:r>
              <a:endParaRPr sz="1100">
                <a:solidFill>
                  <a:schemeClr val="dk1"/>
                </a:solidFill>
                <a:latin typeface="Lexend Deca"/>
                <a:ea typeface="Lexend Deca"/>
                <a:cs typeface="Lexend Deca"/>
                <a:sym typeface="Lexend Deca"/>
              </a:endParaRPr>
            </a:p>
          </p:txBody>
        </p:sp>
        <p:sp>
          <p:nvSpPr>
            <p:cNvPr id="127" name="Google Shape;127;p13"/>
            <p:cNvSpPr txBox="1"/>
            <p:nvPr/>
          </p:nvSpPr>
          <p:spPr>
            <a:xfrm>
              <a:off x="1085175" y="1526138"/>
              <a:ext cx="858300" cy="146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100">
                  <a:solidFill>
                    <a:schemeClr val="dk1"/>
                  </a:solidFill>
                  <a:latin typeface="Lexend Deca"/>
                  <a:ea typeface="Lexend Deca"/>
                  <a:cs typeface="Lexend Deca"/>
                  <a:sym typeface="Lexend Deca"/>
                </a:rPr>
                <a:t>Brainstorm</a:t>
              </a:r>
              <a:endParaRPr sz="1100">
                <a:solidFill>
                  <a:schemeClr val="dk1"/>
                </a:solidFill>
                <a:latin typeface="Lexend Deca"/>
                <a:ea typeface="Lexend Deca"/>
                <a:cs typeface="Lexend Deca"/>
                <a:sym typeface="Lexend Deca"/>
              </a:endParaRPr>
            </a:p>
          </p:txBody>
        </p:sp>
        <p:sp>
          <p:nvSpPr>
            <p:cNvPr id="128" name="Google Shape;128;p13"/>
            <p:cNvSpPr txBox="1"/>
            <p:nvPr/>
          </p:nvSpPr>
          <p:spPr>
            <a:xfrm>
              <a:off x="1085175" y="1902550"/>
              <a:ext cx="858300" cy="251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100">
                  <a:solidFill>
                    <a:schemeClr val="dk1"/>
                  </a:solidFill>
                  <a:latin typeface="Lexend Deca"/>
                  <a:ea typeface="Lexend Deca"/>
                  <a:cs typeface="Lexend Deca"/>
                  <a:sym typeface="Lexend Deca"/>
                </a:rPr>
                <a:t>Experience Prototypes</a:t>
              </a:r>
              <a:endParaRPr sz="1100">
                <a:solidFill>
                  <a:schemeClr val="dk1"/>
                </a:solidFill>
                <a:latin typeface="Lexend Deca"/>
                <a:ea typeface="Lexend Deca"/>
                <a:cs typeface="Lexend Deca"/>
                <a:sym typeface="Lexend Deca"/>
              </a:endParaRPr>
            </a:p>
          </p:txBody>
        </p:sp>
        <p:cxnSp>
          <p:nvCxnSpPr>
            <p:cNvPr id="129" name="Google Shape;129;p13"/>
            <p:cNvCxnSpPr/>
            <p:nvPr/>
          </p:nvCxnSpPr>
          <p:spPr>
            <a:xfrm>
              <a:off x="729625" y="1355100"/>
              <a:ext cx="1238400" cy="0"/>
            </a:xfrm>
            <a:prstGeom prst="straightConnector1">
              <a:avLst/>
            </a:prstGeom>
            <a:noFill/>
            <a:ln cap="flat" cmpd="sng" w="9525">
              <a:solidFill>
                <a:schemeClr val="dk1"/>
              </a:solidFill>
              <a:prstDash val="solid"/>
              <a:round/>
              <a:headEnd len="med" w="med" type="none"/>
              <a:tailEnd len="med" w="med" type="none"/>
            </a:ln>
          </p:spPr>
        </p:cxnSp>
        <p:cxnSp>
          <p:nvCxnSpPr>
            <p:cNvPr id="130" name="Google Shape;130;p13"/>
            <p:cNvCxnSpPr/>
            <p:nvPr/>
          </p:nvCxnSpPr>
          <p:spPr>
            <a:xfrm>
              <a:off x="729625" y="1845525"/>
              <a:ext cx="1238400" cy="0"/>
            </a:xfrm>
            <a:prstGeom prst="straightConnector1">
              <a:avLst/>
            </a:prstGeom>
            <a:noFill/>
            <a:ln cap="flat" cmpd="sng" w="9525">
              <a:solidFill>
                <a:schemeClr val="dk1"/>
              </a:solidFill>
              <a:prstDash val="solid"/>
              <a:round/>
              <a:headEnd len="med" w="med" type="none"/>
              <a:tailEnd len="med" w="med" type="none"/>
            </a:ln>
          </p:spPr>
        </p:cxnSp>
      </p:grpSp>
      <p:grpSp>
        <p:nvGrpSpPr>
          <p:cNvPr id="131" name="Google Shape;131;p13"/>
          <p:cNvGrpSpPr/>
          <p:nvPr/>
        </p:nvGrpSpPr>
        <p:grpSpPr>
          <a:xfrm>
            <a:off x="7748535" y="552003"/>
            <a:ext cx="599322" cy="250348"/>
            <a:chOff x="2465285" y="552003"/>
            <a:chExt cx="599322" cy="250348"/>
          </a:xfrm>
        </p:grpSpPr>
        <p:sp>
          <p:nvSpPr>
            <p:cNvPr id="132" name="Google Shape;132;p13"/>
            <p:cNvSpPr/>
            <p:nvPr/>
          </p:nvSpPr>
          <p:spPr>
            <a:xfrm>
              <a:off x="2465285" y="552003"/>
              <a:ext cx="255633" cy="250348"/>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2569277" y="620325"/>
              <a:ext cx="47650" cy="117350"/>
            </a:xfrm>
            <a:custGeom>
              <a:rect b="b" l="l" r="r" t="t"/>
              <a:pathLst>
                <a:path extrusionOk="0" h="4694" w="1906">
                  <a:moveTo>
                    <a:pt x="1906" y="0"/>
                  </a:moveTo>
                  <a:lnTo>
                    <a:pt x="0" y="2347"/>
                  </a:lnTo>
                  <a:lnTo>
                    <a:pt x="1857" y="4694"/>
                  </a:lnTo>
                </a:path>
              </a:pathLst>
            </a:custGeom>
            <a:noFill/>
            <a:ln cap="flat" cmpd="sng" w="9525">
              <a:solidFill>
                <a:schemeClr val="accent3"/>
              </a:solidFill>
              <a:prstDash val="solid"/>
              <a:round/>
              <a:headEnd len="med" w="med" type="none"/>
              <a:tailEnd len="med" w="med" type="none"/>
            </a:ln>
          </p:spPr>
        </p:sp>
        <p:sp>
          <p:nvSpPr>
            <p:cNvPr id="134" name="Google Shape;134;p13"/>
            <p:cNvSpPr/>
            <p:nvPr/>
          </p:nvSpPr>
          <p:spPr>
            <a:xfrm flipH="1">
              <a:off x="2808974" y="552003"/>
              <a:ext cx="255633" cy="250348"/>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flipH="1">
              <a:off x="2912966" y="620325"/>
              <a:ext cx="47650" cy="117350"/>
            </a:xfrm>
            <a:custGeom>
              <a:rect b="b" l="l" r="r" t="t"/>
              <a:pathLst>
                <a:path extrusionOk="0" h="4694" w="1906">
                  <a:moveTo>
                    <a:pt x="1906" y="0"/>
                  </a:moveTo>
                  <a:lnTo>
                    <a:pt x="0" y="2347"/>
                  </a:lnTo>
                  <a:lnTo>
                    <a:pt x="1857" y="4694"/>
                  </a:lnTo>
                </a:path>
              </a:pathLst>
            </a:custGeom>
            <a:noFill/>
            <a:ln cap="flat" cmpd="sng" w="9525">
              <a:solidFill>
                <a:schemeClr val="accent3"/>
              </a:solidFill>
              <a:prstDash val="solid"/>
              <a:round/>
              <a:headEnd len="med" w="med" type="none"/>
              <a:tailEnd len="med" w="med" type="none"/>
            </a:ln>
          </p:spPr>
        </p:sp>
      </p:grpSp>
      <p:sp>
        <p:nvSpPr>
          <p:cNvPr id="136" name="Google Shape;136;p13"/>
          <p:cNvSpPr txBox="1"/>
          <p:nvPr/>
        </p:nvSpPr>
        <p:spPr>
          <a:xfrm>
            <a:off x="5985125" y="604125"/>
            <a:ext cx="1611000" cy="146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1100">
                <a:solidFill>
                  <a:schemeClr val="dk1"/>
                </a:solidFill>
                <a:latin typeface="Lexend Deca"/>
                <a:ea typeface="Lexend Deca"/>
                <a:cs typeface="Lexend Deca"/>
                <a:sym typeface="Lexend Deca"/>
              </a:rPr>
              <a:t>Our Music Playlists</a:t>
            </a:r>
            <a:endParaRPr sz="1100">
              <a:solidFill>
                <a:schemeClr val="dk1"/>
              </a:solidFill>
              <a:latin typeface="Lexend Deca"/>
              <a:ea typeface="Lexend Deca"/>
              <a:cs typeface="Lexend Deca"/>
              <a:sym typeface="Lexend Dec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4"/>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Team</a:t>
            </a:r>
            <a:endParaRPr/>
          </a:p>
        </p:txBody>
      </p:sp>
      <p:grpSp>
        <p:nvGrpSpPr>
          <p:cNvPr id="142" name="Google Shape;142;p14"/>
          <p:cNvGrpSpPr/>
          <p:nvPr/>
        </p:nvGrpSpPr>
        <p:grpSpPr>
          <a:xfrm>
            <a:off x="1953365" y="1266375"/>
            <a:ext cx="3276160" cy="1488735"/>
            <a:chOff x="1953365" y="1266375"/>
            <a:chExt cx="3276160" cy="1488735"/>
          </a:xfrm>
        </p:grpSpPr>
        <p:sp>
          <p:nvSpPr>
            <p:cNvPr id="143" name="Google Shape;143;p14"/>
            <p:cNvSpPr txBox="1"/>
            <p:nvPr/>
          </p:nvSpPr>
          <p:spPr>
            <a:xfrm>
              <a:off x="3082413" y="1609925"/>
              <a:ext cx="2147100" cy="562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sz="1600">
                  <a:solidFill>
                    <a:schemeClr val="dk1"/>
                  </a:solidFill>
                  <a:latin typeface="Metrophobic"/>
                  <a:ea typeface="Metrophobic"/>
                  <a:cs typeface="Metrophobic"/>
                  <a:sym typeface="Metrophobic"/>
                </a:rPr>
                <a:t>BSCS ‘24, MSCS ‘24</a:t>
              </a:r>
              <a:endParaRPr sz="1600">
                <a:solidFill>
                  <a:schemeClr val="dk1"/>
                </a:solidFill>
                <a:latin typeface="Metrophobic"/>
                <a:ea typeface="Metrophobic"/>
                <a:cs typeface="Metrophobic"/>
                <a:sym typeface="Metrophobic"/>
              </a:endParaRPr>
            </a:p>
            <a:p>
              <a:pPr indent="0" lvl="0" marL="0" rtl="0" algn="l">
                <a:spcBef>
                  <a:spcPts val="1200"/>
                </a:spcBef>
                <a:spcAft>
                  <a:spcPts val="0"/>
                </a:spcAft>
                <a:buNone/>
              </a:pPr>
              <a:r>
                <a:rPr lang="en" sz="1600">
                  <a:solidFill>
                    <a:schemeClr val="dk1"/>
                  </a:solidFill>
                  <a:latin typeface="Metrophobic"/>
                  <a:ea typeface="Metrophobic"/>
                  <a:cs typeface="Metrophobic"/>
                  <a:sym typeface="Metrophobic"/>
                </a:rPr>
                <a:t>California</a:t>
              </a:r>
              <a:endParaRPr sz="1600">
                <a:solidFill>
                  <a:schemeClr val="dk1"/>
                </a:solidFill>
                <a:latin typeface="Metrophobic"/>
                <a:ea typeface="Metrophobic"/>
                <a:cs typeface="Metrophobic"/>
                <a:sym typeface="Metrophobic"/>
              </a:endParaRPr>
            </a:p>
            <a:p>
              <a:pPr indent="0" lvl="0" marL="0" rtl="0" algn="l">
                <a:spcBef>
                  <a:spcPts val="1200"/>
                </a:spcBef>
                <a:spcAft>
                  <a:spcPts val="1200"/>
                </a:spcAft>
                <a:buNone/>
              </a:pPr>
              <a:r>
                <a:t/>
              </a:r>
              <a:endParaRPr sz="1600">
                <a:solidFill>
                  <a:schemeClr val="dk1"/>
                </a:solidFill>
                <a:latin typeface="Metrophobic"/>
                <a:ea typeface="Metrophobic"/>
                <a:cs typeface="Metrophobic"/>
                <a:sym typeface="Metrophobic"/>
              </a:endParaRPr>
            </a:p>
          </p:txBody>
        </p:sp>
        <p:sp>
          <p:nvSpPr>
            <p:cNvPr id="144" name="Google Shape;144;p14"/>
            <p:cNvSpPr txBox="1"/>
            <p:nvPr/>
          </p:nvSpPr>
          <p:spPr>
            <a:xfrm>
              <a:off x="3082425" y="1266375"/>
              <a:ext cx="2147100" cy="385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Casey Nguyen </a:t>
              </a:r>
              <a:endParaRPr sz="2000">
                <a:solidFill>
                  <a:schemeClr val="dk1"/>
                </a:solidFill>
                <a:latin typeface="Lexend Deca Medium"/>
                <a:ea typeface="Lexend Deca Medium"/>
                <a:cs typeface="Lexend Deca Medium"/>
                <a:sym typeface="Lexend Deca Medium"/>
              </a:endParaRPr>
            </a:p>
          </p:txBody>
        </p:sp>
        <p:pic>
          <p:nvPicPr>
            <p:cNvPr id="145" name="Google Shape;145;p14"/>
            <p:cNvPicPr preferRelativeResize="0"/>
            <p:nvPr/>
          </p:nvPicPr>
          <p:blipFill rotWithShape="1">
            <a:blip r:embed="rId3">
              <a:alphaModFix/>
            </a:blip>
            <a:srcRect b="22820" l="8734" r="4527" t="21150"/>
            <a:stretch/>
          </p:blipFill>
          <p:spPr>
            <a:xfrm>
              <a:off x="1953500" y="1305725"/>
              <a:ext cx="1105800" cy="1016100"/>
            </a:xfrm>
            <a:prstGeom prst="rect">
              <a:avLst/>
            </a:prstGeom>
            <a:noFill/>
            <a:ln>
              <a:noFill/>
            </a:ln>
          </p:spPr>
        </p:pic>
        <p:grpSp>
          <p:nvGrpSpPr>
            <p:cNvPr id="146" name="Google Shape;146;p14"/>
            <p:cNvGrpSpPr/>
            <p:nvPr/>
          </p:nvGrpSpPr>
          <p:grpSpPr>
            <a:xfrm>
              <a:off x="1953496" y="2467968"/>
              <a:ext cx="971296" cy="287142"/>
              <a:chOff x="1953496" y="2523468"/>
              <a:chExt cx="971296" cy="287142"/>
            </a:xfrm>
          </p:grpSpPr>
          <p:grpSp>
            <p:nvGrpSpPr>
              <p:cNvPr id="147" name="Google Shape;147;p14"/>
              <p:cNvGrpSpPr/>
              <p:nvPr/>
            </p:nvGrpSpPr>
            <p:grpSpPr>
              <a:xfrm>
                <a:off x="2279343" y="2523468"/>
                <a:ext cx="319086" cy="287142"/>
                <a:chOff x="1871876" y="4175532"/>
                <a:chExt cx="381727" cy="373834"/>
              </a:xfrm>
            </p:grpSpPr>
            <p:sp>
              <p:nvSpPr>
                <p:cNvPr id="148" name="Google Shape;148;p14"/>
                <p:cNvSpPr/>
                <p:nvPr/>
              </p:nvSpPr>
              <p:spPr>
                <a:xfrm>
                  <a:off x="1871876" y="4175532"/>
                  <a:ext cx="381727" cy="37383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4"/>
                <p:cNvSpPr/>
                <p:nvPr/>
              </p:nvSpPr>
              <p:spPr>
                <a:xfrm>
                  <a:off x="2013047" y="4305800"/>
                  <a:ext cx="33164" cy="113303"/>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4"/>
                <p:cNvSpPr/>
                <p:nvPr/>
              </p:nvSpPr>
              <p:spPr>
                <a:xfrm>
                  <a:off x="2075947" y="4305800"/>
                  <a:ext cx="33648" cy="113303"/>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 name="Google Shape;151;p14"/>
              <p:cNvGrpSpPr/>
              <p:nvPr/>
            </p:nvGrpSpPr>
            <p:grpSpPr>
              <a:xfrm>
                <a:off x="2706377" y="2566654"/>
                <a:ext cx="218414" cy="200733"/>
                <a:chOff x="2450584" y="4231758"/>
                <a:chExt cx="261293" cy="261337"/>
              </a:xfrm>
            </p:grpSpPr>
            <p:sp>
              <p:nvSpPr>
                <p:cNvPr id="152" name="Google Shape;152;p14"/>
                <p:cNvSpPr/>
                <p:nvPr/>
              </p:nvSpPr>
              <p:spPr>
                <a:xfrm>
                  <a:off x="2450584" y="423175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4"/>
                <p:cNvSpPr/>
                <p:nvPr/>
              </p:nvSpPr>
              <p:spPr>
                <a:xfrm>
                  <a:off x="2552772" y="4334526"/>
                  <a:ext cx="48928" cy="56428"/>
                </a:xfrm>
                <a:custGeom>
                  <a:rect b="b" l="l" r="r" t="t"/>
                  <a:pathLst>
                    <a:path extrusionOk="0" h="1264" w="1096">
                      <a:moveTo>
                        <a:pt x="0" y="1"/>
                      </a:moveTo>
                      <a:lnTo>
                        <a:pt x="0" y="1263"/>
                      </a:lnTo>
                      <a:lnTo>
                        <a:pt x="1095" y="626"/>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4"/>
                <p:cNvSpPr/>
                <p:nvPr/>
              </p:nvSpPr>
              <p:spPr>
                <a:xfrm>
                  <a:off x="2601656" y="4334526"/>
                  <a:ext cx="8125" cy="55803"/>
                </a:xfrm>
                <a:custGeom>
                  <a:rect b="b" l="l" r="r" t="t"/>
                  <a:pathLst>
                    <a:path extrusionOk="0" h="1250" w="182">
                      <a:moveTo>
                        <a:pt x="0" y="1"/>
                      </a:moveTo>
                      <a:lnTo>
                        <a:pt x="0" y="1249"/>
                      </a:lnTo>
                      <a:lnTo>
                        <a:pt x="181" y="1249"/>
                      </a:lnTo>
                      <a:lnTo>
                        <a:pt x="1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14"/>
              <p:cNvGrpSpPr/>
              <p:nvPr/>
            </p:nvGrpSpPr>
            <p:grpSpPr>
              <a:xfrm>
                <a:off x="1953496" y="2566654"/>
                <a:ext cx="217892" cy="200733"/>
                <a:chOff x="1397500" y="4231758"/>
                <a:chExt cx="260668" cy="261337"/>
              </a:xfrm>
            </p:grpSpPr>
            <p:sp>
              <p:nvSpPr>
                <p:cNvPr id="156" name="Google Shape;156;p14"/>
                <p:cNvSpPr/>
                <p:nvPr/>
              </p:nvSpPr>
              <p:spPr>
                <a:xfrm>
                  <a:off x="1397500" y="423175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nvSpPr>
              <p:spPr>
                <a:xfrm>
                  <a:off x="1507054" y="4334526"/>
                  <a:ext cx="49017" cy="56428"/>
                </a:xfrm>
                <a:custGeom>
                  <a:rect b="b" l="l" r="r" t="t"/>
                  <a:pathLst>
                    <a:path extrusionOk="0" h="1264" w="1098">
                      <a:moveTo>
                        <a:pt x="1097" y="1"/>
                      </a:moveTo>
                      <a:lnTo>
                        <a:pt x="1" y="626"/>
                      </a:lnTo>
                      <a:lnTo>
                        <a:pt x="1097" y="1263"/>
                      </a:lnTo>
                      <a:lnTo>
                        <a:pt x="109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4"/>
                <p:cNvSpPr/>
                <p:nvPr/>
              </p:nvSpPr>
              <p:spPr>
                <a:xfrm>
                  <a:off x="1499643" y="4334526"/>
                  <a:ext cx="7455" cy="55803"/>
                </a:xfrm>
                <a:custGeom>
                  <a:rect b="b" l="l" r="r" t="t"/>
                  <a:pathLst>
                    <a:path extrusionOk="0" h="1250" w="167">
                      <a:moveTo>
                        <a:pt x="1" y="1"/>
                      </a:moveTo>
                      <a:lnTo>
                        <a:pt x="1" y="1249"/>
                      </a:lnTo>
                      <a:lnTo>
                        <a:pt x="167" y="1249"/>
                      </a:lnTo>
                      <a:lnTo>
                        <a:pt x="1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9" name="Google Shape;159;p14"/>
            <p:cNvGrpSpPr/>
            <p:nvPr/>
          </p:nvGrpSpPr>
          <p:grpSpPr>
            <a:xfrm>
              <a:off x="1953365" y="2329325"/>
              <a:ext cx="1105788" cy="138628"/>
              <a:chOff x="4972327" y="1051062"/>
              <a:chExt cx="765781" cy="138628"/>
            </a:xfrm>
          </p:grpSpPr>
          <p:sp>
            <p:nvSpPr>
              <p:cNvPr id="160" name="Google Shape;160;p14"/>
              <p:cNvSpPr/>
              <p:nvPr/>
            </p:nvSpPr>
            <p:spPr>
              <a:xfrm flipH="1">
                <a:off x="4972327" y="1103125"/>
                <a:ext cx="1335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
              <p:cNvSpPr/>
              <p:nvPr/>
            </p:nvSpPr>
            <p:spPr>
              <a:xfrm>
                <a:off x="5105837" y="1103148"/>
                <a:ext cx="591651" cy="38915"/>
              </a:xfrm>
              <a:custGeom>
                <a:rect b="b" l="l" r="r" t="t"/>
                <a:pathLst>
                  <a:path extrusionOk="0" h="680" w="11304">
                    <a:moveTo>
                      <a:pt x="347" y="0"/>
                    </a:moveTo>
                    <a:cubicBezTo>
                      <a:pt x="153" y="0"/>
                      <a:pt x="0" y="152"/>
                      <a:pt x="0" y="347"/>
                    </a:cubicBezTo>
                    <a:cubicBezTo>
                      <a:pt x="0" y="527"/>
                      <a:pt x="153" y="679"/>
                      <a:pt x="347" y="679"/>
                    </a:cubicBezTo>
                    <a:lnTo>
                      <a:pt x="11248" y="679"/>
                    </a:lnTo>
                    <a:cubicBezTo>
                      <a:pt x="11248" y="458"/>
                      <a:pt x="11261" y="222"/>
                      <a:pt x="113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 name="Google Shape;162;p14"/>
              <p:cNvGrpSpPr/>
              <p:nvPr/>
            </p:nvGrpSpPr>
            <p:grpSpPr>
              <a:xfrm>
                <a:off x="5604606" y="1051062"/>
                <a:ext cx="133502" cy="138628"/>
                <a:chOff x="3382566" y="4297167"/>
                <a:chExt cx="145968" cy="138628"/>
              </a:xfrm>
            </p:grpSpPr>
            <p:sp>
              <p:nvSpPr>
                <p:cNvPr id="163" name="Google Shape;163;p14"/>
                <p:cNvSpPr/>
                <p:nvPr/>
              </p:nvSpPr>
              <p:spPr>
                <a:xfrm>
                  <a:off x="3382566" y="4297167"/>
                  <a:ext cx="145968" cy="138628"/>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3426890" y="433414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165" name="Google Shape;165;p14"/>
          <p:cNvGrpSpPr/>
          <p:nvPr/>
        </p:nvGrpSpPr>
        <p:grpSpPr>
          <a:xfrm>
            <a:off x="5229515" y="1266375"/>
            <a:ext cx="3390760" cy="1488735"/>
            <a:chOff x="1953365" y="1266375"/>
            <a:chExt cx="3390760" cy="1488735"/>
          </a:xfrm>
        </p:grpSpPr>
        <p:sp>
          <p:nvSpPr>
            <p:cNvPr id="166" name="Google Shape;166;p14"/>
            <p:cNvSpPr txBox="1"/>
            <p:nvPr/>
          </p:nvSpPr>
          <p:spPr>
            <a:xfrm>
              <a:off x="3082413" y="1609925"/>
              <a:ext cx="2147100" cy="562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sz="1600">
                  <a:solidFill>
                    <a:schemeClr val="dk1"/>
                  </a:solidFill>
                  <a:latin typeface="Metrophobic"/>
                  <a:ea typeface="Metrophobic"/>
                  <a:cs typeface="Metrophobic"/>
                  <a:sym typeface="Metrophobic"/>
                </a:rPr>
                <a:t>MSCS ‘24</a:t>
              </a:r>
              <a:endParaRPr sz="1600">
                <a:solidFill>
                  <a:schemeClr val="dk1"/>
                </a:solidFill>
                <a:latin typeface="Metrophobic"/>
                <a:ea typeface="Metrophobic"/>
                <a:cs typeface="Metrophobic"/>
                <a:sym typeface="Metrophobic"/>
              </a:endParaRPr>
            </a:p>
            <a:p>
              <a:pPr indent="0" lvl="0" marL="0" rtl="0" algn="l">
                <a:spcBef>
                  <a:spcPts val="1200"/>
                </a:spcBef>
                <a:spcAft>
                  <a:spcPts val="0"/>
                </a:spcAft>
                <a:buNone/>
              </a:pPr>
              <a:r>
                <a:rPr lang="en" sz="1600">
                  <a:solidFill>
                    <a:schemeClr val="dk1"/>
                  </a:solidFill>
                  <a:latin typeface="Metrophobic"/>
                  <a:ea typeface="Metrophobic"/>
                  <a:cs typeface="Metrophobic"/>
                  <a:sym typeface="Metrophobic"/>
                </a:rPr>
                <a:t>New Jersey</a:t>
              </a:r>
              <a:endParaRPr sz="1600">
                <a:solidFill>
                  <a:schemeClr val="dk1"/>
                </a:solidFill>
                <a:latin typeface="Metrophobic"/>
                <a:ea typeface="Metrophobic"/>
                <a:cs typeface="Metrophobic"/>
                <a:sym typeface="Metrophobic"/>
              </a:endParaRPr>
            </a:p>
            <a:p>
              <a:pPr indent="0" lvl="0" marL="0" rtl="0" algn="l">
                <a:spcBef>
                  <a:spcPts val="1200"/>
                </a:spcBef>
                <a:spcAft>
                  <a:spcPts val="1200"/>
                </a:spcAft>
                <a:buNone/>
              </a:pPr>
              <a:r>
                <a:t/>
              </a:r>
              <a:endParaRPr sz="1600">
                <a:solidFill>
                  <a:schemeClr val="dk1"/>
                </a:solidFill>
                <a:latin typeface="Metrophobic"/>
                <a:ea typeface="Metrophobic"/>
                <a:cs typeface="Metrophobic"/>
                <a:sym typeface="Metrophobic"/>
              </a:endParaRPr>
            </a:p>
          </p:txBody>
        </p:sp>
        <p:sp>
          <p:nvSpPr>
            <p:cNvPr id="167" name="Google Shape;167;p14"/>
            <p:cNvSpPr txBox="1"/>
            <p:nvPr/>
          </p:nvSpPr>
          <p:spPr>
            <a:xfrm>
              <a:off x="3082425" y="1266375"/>
              <a:ext cx="2261700" cy="385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Kayla Patterson</a:t>
              </a:r>
              <a:endParaRPr sz="2000">
                <a:solidFill>
                  <a:schemeClr val="dk1"/>
                </a:solidFill>
                <a:latin typeface="Lexend Deca Medium"/>
                <a:ea typeface="Lexend Deca Medium"/>
                <a:cs typeface="Lexend Deca Medium"/>
                <a:sym typeface="Lexend Deca Medium"/>
              </a:endParaRPr>
            </a:p>
          </p:txBody>
        </p:sp>
        <p:grpSp>
          <p:nvGrpSpPr>
            <p:cNvPr id="168" name="Google Shape;168;p14"/>
            <p:cNvGrpSpPr/>
            <p:nvPr/>
          </p:nvGrpSpPr>
          <p:grpSpPr>
            <a:xfrm>
              <a:off x="1953496" y="2467968"/>
              <a:ext cx="971296" cy="287142"/>
              <a:chOff x="1953496" y="2523468"/>
              <a:chExt cx="971296" cy="287142"/>
            </a:xfrm>
          </p:grpSpPr>
          <p:grpSp>
            <p:nvGrpSpPr>
              <p:cNvPr id="169" name="Google Shape;169;p14"/>
              <p:cNvGrpSpPr/>
              <p:nvPr/>
            </p:nvGrpSpPr>
            <p:grpSpPr>
              <a:xfrm>
                <a:off x="2279343" y="2523468"/>
                <a:ext cx="319086" cy="287142"/>
                <a:chOff x="1871876" y="4175532"/>
                <a:chExt cx="381727" cy="373834"/>
              </a:xfrm>
            </p:grpSpPr>
            <p:sp>
              <p:nvSpPr>
                <p:cNvPr id="170" name="Google Shape;170;p14"/>
                <p:cNvSpPr/>
                <p:nvPr/>
              </p:nvSpPr>
              <p:spPr>
                <a:xfrm>
                  <a:off x="1871876" y="4175532"/>
                  <a:ext cx="381727" cy="37383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a:off x="2013047" y="4305800"/>
                  <a:ext cx="33164" cy="113303"/>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a:off x="2075947" y="4305800"/>
                  <a:ext cx="33648" cy="113303"/>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4"/>
              <p:cNvGrpSpPr/>
              <p:nvPr/>
            </p:nvGrpSpPr>
            <p:grpSpPr>
              <a:xfrm>
                <a:off x="2706377" y="2566654"/>
                <a:ext cx="218414" cy="200733"/>
                <a:chOff x="2450584" y="4231758"/>
                <a:chExt cx="261293" cy="261337"/>
              </a:xfrm>
            </p:grpSpPr>
            <p:sp>
              <p:nvSpPr>
                <p:cNvPr id="174" name="Google Shape;174;p14"/>
                <p:cNvSpPr/>
                <p:nvPr/>
              </p:nvSpPr>
              <p:spPr>
                <a:xfrm>
                  <a:off x="2450584" y="423175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2552772" y="4334526"/>
                  <a:ext cx="48928" cy="56428"/>
                </a:xfrm>
                <a:custGeom>
                  <a:rect b="b" l="l" r="r" t="t"/>
                  <a:pathLst>
                    <a:path extrusionOk="0" h="1264" w="1096">
                      <a:moveTo>
                        <a:pt x="0" y="1"/>
                      </a:moveTo>
                      <a:lnTo>
                        <a:pt x="0" y="1263"/>
                      </a:lnTo>
                      <a:lnTo>
                        <a:pt x="1095" y="626"/>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
                <p:cNvSpPr/>
                <p:nvPr/>
              </p:nvSpPr>
              <p:spPr>
                <a:xfrm>
                  <a:off x="2601656" y="4334526"/>
                  <a:ext cx="8125" cy="55803"/>
                </a:xfrm>
                <a:custGeom>
                  <a:rect b="b" l="l" r="r" t="t"/>
                  <a:pathLst>
                    <a:path extrusionOk="0" h="1250" w="182">
                      <a:moveTo>
                        <a:pt x="0" y="1"/>
                      </a:moveTo>
                      <a:lnTo>
                        <a:pt x="0" y="1249"/>
                      </a:lnTo>
                      <a:lnTo>
                        <a:pt x="181" y="1249"/>
                      </a:lnTo>
                      <a:lnTo>
                        <a:pt x="1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 name="Google Shape;177;p14"/>
              <p:cNvGrpSpPr/>
              <p:nvPr/>
            </p:nvGrpSpPr>
            <p:grpSpPr>
              <a:xfrm>
                <a:off x="1953496" y="2566654"/>
                <a:ext cx="217892" cy="200733"/>
                <a:chOff x="1397500" y="4231758"/>
                <a:chExt cx="260668" cy="261337"/>
              </a:xfrm>
            </p:grpSpPr>
            <p:sp>
              <p:nvSpPr>
                <p:cNvPr id="178" name="Google Shape;178;p14"/>
                <p:cNvSpPr/>
                <p:nvPr/>
              </p:nvSpPr>
              <p:spPr>
                <a:xfrm>
                  <a:off x="1397500" y="423175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4"/>
                <p:cNvSpPr/>
                <p:nvPr/>
              </p:nvSpPr>
              <p:spPr>
                <a:xfrm>
                  <a:off x="1507054" y="4334526"/>
                  <a:ext cx="49017" cy="56428"/>
                </a:xfrm>
                <a:custGeom>
                  <a:rect b="b" l="l" r="r" t="t"/>
                  <a:pathLst>
                    <a:path extrusionOk="0" h="1264" w="1098">
                      <a:moveTo>
                        <a:pt x="1097" y="1"/>
                      </a:moveTo>
                      <a:lnTo>
                        <a:pt x="1" y="626"/>
                      </a:lnTo>
                      <a:lnTo>
                        <a:pt x="1097" y="1263"/>
                      </a:lnTo>
                      <a:lnTo>
                        <a:pt x="109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p:nvPr/>
              </p:nvSpPr>
              <p:spPr>
                <a:xfrm>
                  <a:off x="1499643" y="4334526"/>
                  <a:ext cx="7455" cy="55803"/>
                </a:xfrm>
                <a:custGeom>
                  <a:rect b="b" l="l" r="r" t="t"/>
                  <a:pathLst>
                    <a:path extrusionOk="0" h="1250" w="167">
                      <a:moveTo>
                        <a:pt x="1" y="1"/>
                      </a:moveTo>
                      <a:lnTo>
                        <a:pt x="1" y="1249"/>
                      </a:lnTo>
                      <a:lnTo>
                        <a:pt x="167" y="1249"/>
                      </a:lnTo>
                      <a:lnTo>
                        <a:pt x="1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81" name="Google Shape;181;p14"/>
            <p:cNvGrpSpPr/>
            <p:nvPr/>
          </p:nvGrpSpPr>
          <p:grpSpPr>
            <a:xfrm>
              <a:off x="1953365" y="2329325"/>
              <a:ext cx="1105788" cy="138628"/>
              <a:chOff x="4972327" y="1051062"/>
              <a:chExt cx="765781" cy="138628"/>
            </a:xfrm>
          </p:grpSpPr>
          <p:sp>
            <p:nvSpPr>
              <p:cNvPr id="182" name="Google Shape;182;p14"/>
              <p:cNvSpPr/>
              <p:nvPr/>
            </p:nvSpPr>
            <p:spPr>
              <a:xfrm flipH="1">
                <a:off x="4972327" y="1103125"/>
                <a:ext cx="1335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4"/>
              <p:cNvSpPr/>
              <p:nvPr/>
            </p:nvSpPr>
            <p:spPr>
              <a:xfrm>
                <a:off x="5105837" y="1103148"/>
                <a:ext cx="591651" cy="38915"/>
              </a:xfrm>
              <a:custGeom>
                <a:rect b="b" l="l" r="r" t="t"/>
                <a:pathLst>
                  <a:path extrusionOk="0" h="680" w="11304">
                    <a:moveTo>
                      <a:pt x="347" y="0"/>
                    </a:moveTo>
                    <a:cubicBezTo>
                      <a:pt x="153" y="0"/>
                      <a:pt x="0" y="152"/>
                      <a:pt x="0" y="347"/>
                    </a:cubicBezTo>
                    <a:cubicBezTo>
                      <a:pt x="0" y="527"/>
                      <a:pt x="153" y="679"/>
                      <a:pt x="347" y="679"/>
                    </a:cubicBezTo>
                    <a:lnTo>
                      <a:pt x="11248" y="679"/>
                    </a:lnTo>
                    <a:cubicBezTo>
                      <a:pt x="11248" y="458"/>
                      <a:pt x="11261" y="222"/>
                      <a:pt x="113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4" name="Google Shape;184;p14"/>
              <p:cNvGrpSpPr/>
              <p:nvPr/>
            </p:nvGrpSpPr>
            <p:grpSpPr>
              <a:xfrm>
                <a:off x="5604606" y="1051062"/>
                <a:ext cx="133502" cy="138628"/>
                <a:chOff x="3382566" y="4297167"/>
                <a:chExt cx="145968" cy="138628"/>
              </a:xfrm>
            </p:grpSpPr>
            <p:sp>
              <p:nvSpPr>
                <p:cNvPr id="185" name="Google Shape;185;p14"/>
                <p:cNvSpPr/>
                <p:nvPr/>
              </p:nvSpPr>
              <p:spPr>
                <a:xfrm>
                  <a:off x="3382566" y="4297167"/>
                  <a:ext cx="145968" cy="138628"/>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
                <p:cNvSpPr/>
                <p:nvPr/>
              </p:nvSpPr>
              <p:spPr>
                <a:xfrm>
                  <a:off x="3426890" y="433414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187" name="Google Shape;187;p14"/>
          <p:cNvGrpSpPr/>
          <p:nvPr/>
        </p:nvGrpSpPr>
        <p:grpSpPr>
          <a:xfrm>
            <a:off x="1953365" y="3074525"/>
            <a:ext cx="3276160" cy="1488735"/>
            <a:chOff x="1953365" y="1266375"/>
            <a:chExt cx="3276160" cy="1488735"/>
          </a:xfrm>
        </p:grpSpPr>
        <p:sp>
          <p:nvSpPr>
            <p:cNvPr id="188" name="Google Shape;188;p14"/>
            <p:cNvSpPr txBox="1"/>
            <p:nvPr/>
          </p:nvSpPr>
          <p:spPr>
            <a:xfrm>
              <a:off x="3082413" y="1609925"/>
              <a:ext cx="2147100" cy="562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sz="1600">
                  <a:solidFill>
                    <a:schemeClr val="dk1"/>
                  </a:solidFill>
                  <a:latin typeface="Metrophobic"/>
                  <a:ea typeface="Metrophobic"/>
                  <a:cs typeface="Metrophobic"/>
                  <a:sym typeface="Metrophobic"/>
                </a:rPr>
                <a:t>BSCS ‘23, MSCS ‘25</a:t>
              </a:r>
              <a:endParaRPr sz="1600">
                <a:solidFill>
                  <a:schemeClr val="dk1"/>
                </a:solidFill>
                <a:latin typeface="Metrophobic"/>
                <a:ea typeface="Metrophobic"/>
                <a:cs typeface="Metrophobic"/>
                <a:sym typeface="Metrophobic"/>
              </a:endParaRPr>
            </a:p>
            <a:p>
              <a:pPr indent="0" lvl="0" marL="0" rtl="0" algn="l">
                <a:spcBef>
                  <a:spcPts val="1200"/>
                </a:spcBef>
                <a:spcAft>
                  <a:spcPts val="0"/>
                </a:spcAft>
                <a:buNone/>
              </a:pPr>
              <a:r>
                <a:rPr lang="en" sz="1600">
                  <a:solidFill>
                    <a:schemeClr val="dk1"/>
                  </a:solidFill>
                  <a:latin typeface="Metrophobic"/>
                  <a:ea typeface="Metrophobic"/>
                  <a:cs typeface="Metrophobic"/>
                  <a:sym typeface="Metrophobic"/>
                </a:rPr>
                <a:t>Washington</a:t>
              </a:r>
              <a:endParaRPr sz="1600">
                <a:solidFill>
                  <a:schemeClr val="dk1"/>
                </a:solidFill>
                <a:latin typeface="Metrophobic"/>
                <a:ea typeface="Metrophobic"/>
                <a:cs typeface="Metrophobic"/>
                <a:sym typeface="Metrophobic"/>
              </a:endParaRPr>
            </a:p>
            <a:p>
              <a:pPr indent="0" lvl="0" marL="0" rtl="0" algn="l">
                <a:spcBef>
                  <a:spcPts val="1200"/>
                </a:spcBef>
                <a:spcAft>
                  <a:spcPts val="0"/>
                </a:spcAft>
                <a:buNone/>
              </a:pPr>
              <a:r>
                <a:t/>
              </a:r>
              <a:endParaRPr sz="1600">
                <a:solidFill>
                  <a:schemeClr val="dk1"/>
                </a:solidFill>
                <a:latin typeface="Metrophobic"/>
                <a:ea typeface="Metrophobic"/>
                <a:cs typeface="Metrophobic"/>
                <a:sym typeface="Metrophobic"/>
              </a:endParaRPr>
            </a:p>
            <a:p>
              <a:pPr indent="0" lvl="0" marL="0" rtl="0" algn="l">
                <a:spcBef>
                  <a:spcPts val="1200"/>
                </a:spcBef>
                <a:spcAft>
                  <a:spcPts val="1200"/>
                </a:spcAft>
                <a:buNone/>
              </a:pPr>
              <a:r>
                <a:t/>
              </a:r>
              <a:endParaRPr sz="1600">
                <a:solidFill>
                  <a:schemeClr val="dk1"/>
                </a:solidFill>
                <a:latin typeface="Metrophobic"/>
                <a:ea typeface="Metrophobic"/>
                <a:cs typeface="Metrophobic"/>
                <a:sym typeface="Metrophobic"/>
              </a:endParaRPr>
            </a:p>
          </p:txBody>
        </p:sp>
        <p:sp>
          <p:nvSpPr>
            <p:cNvPr id="189" name="Google Shape;189;p14"/>
            <p:cNvSpPr txBox="1"/>
            <p:nvPr/>
          </p:nvSpPr>
          <p:spPr>
            <a:xfrm>
              <a:off x="3082425" y="1266375"/>
              <a:ext cx="2147100" cy="385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Caroline Tran</a:t>
              </a:r>
              <a:endParaRPr sz="2000">
                <a:solidFill>
                  <a:schemeClr val="dk1"/>
                </a:solidFill>
                <a:latin typeface="Lexend Deca Medium"/>
                <a:ea typeface="Lexend Deca Medium"/>
                <a:cs typeface="Lexend Deca Medium"/>
                <a:sym typeface="Lexend Deca Medium"/>
              </a:endParaRPr>
            </a:p>
          </p:txBody>
        </p:sp>
        <p:grpSp>
          <p:nvGrpSpPr>
            <p:cNvPr id="190" name="Google Shape;190;p14"/>
            <p:cNvGrpSpPr/>
            <p:nvPr/>
          </p:nvGrpSpPr>
          <p:grpSpPr>
            <a:xfrm>
              <a:off x="1953496" y="2467968"/>
              <a:ext cx="971296" cy="287142"/>
              <a:chOff x="1953496" y="2523468"/>
              <a:chExt cx="971296" cy="287142"/>
            </a:xfrm>
          </p:grpSpPr>
          <p:grpSp>
            <p:nvGrpSpPr>
              <p:cNvPr id="191" name="Google Shape;191;p14"/>
              <p:cNvGrpSpPr/>
              <p:nvPr/>
            </p:nvGrpSpPr>
            <p:grpSpPr>
              <a:xfrm>
                <a:off x="2279343" y="2523468"/>
                <a:ext cx="319086" cy="287142"/>
                <a:chOff x="1871876" y="4175532"/>
                <a:chExt cx="381727" cy="373834"/>
              </a:xfrm>
            </p:grpSpPr>
            <p:sp>
              <p:nvSpPr>
                <p:cNvPr id="192" name="Google Shape;192;p14"/>
                <p:cNvSpPr/>
                <p:nvPr/>
              </p:nvSpPr>
              <p:spPr>
                <a:xfrm>
                  <a:off x="1871876" y="4175532"/>
                  <a:ext cx="381727" cy="37383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4"/>
                <p:cNvSpPr/>
                <p:nvPr/>
              </p:nvSpPr>
              <p:spPr>
                <a:xfrm>
                  <a:off x="2013047" y="4305800"/>
                  <a:ext cx="33164" cy="113303"/>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4"/>
                <p:cNvSpPr/>
                <p:nvPr/>
              </p:nvSpPr>
              <p:spPr>
                <a:xfrm>
                  <a:off x="2075947" y="4305800"/>
                  <a:ext cx="33648" cy="113303"/>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 name="Google Shape;195;p14"/>
              <p:cNvGrpSpPr/>
              <p:nvPr/>
            </p:nvGrpSpPr>
            <p:grpSpPr>
              <a:xfrm>
                <a:off x="2706377" y="2566654"/>
                <a:ext cx="218414" cy="200733"/>
                <a:chOff x="2450584" y="4231758"/>
                <a:chExt cx="261293" cy="261337"/>
              </a:xfrm>
            </p:grpSpPr>
            <p:sp>
              <p:nvSpPr>
                <p:cNvPr id="196" name="Google Shape;196;p14"/>
                <p:cNvSpPr/>
                <p:nvPr/>
              </p:nvSpPr>
              <p:spPr>
                <a:xfrm>
                  <a:off x="2450584" y="423175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4"/>
                <p:cNvSpPr/>
                <p:nvPr/>
              </p:nvSpPr>
              <p:spPr>
                <a:xfrm>
                  <a:off x="2552772" y="4334526"/>
                  <a:ext cx="48928" cy="56428"/>
                </a:xfrm>
                <a:custGeom>
                  <a:rect b="b" l="l" r="r" t="t"/>
                  <a:pathLst>
                    <a:path extrusionOk="0" h="1264" w="1096">
                      <a:moveTo>
                        <a:pt x="0" y="1"/>
                      </a:moveTo>
                      <a:lnTo>
                        <a:pt x="0" y="1263"/>
                      </a:lnTo>
                      <a:lnTo>
                        <a:pt x="1095" y="626"/>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4"/>
                <p:cNvSpPr/>
                <p:nvPr/>
              </p:nvSpPr>
              <p:spPr>
                <a:xfrm>
                  <a:off x="2601656" y="4334526"/>
                  <a:ext cx="8125" cy="55803"/>
                </a:xfrm>
                <a:custGeom>
                  <a:rect b="b" l="l" r="r" t="t"/>
                  <a:pathLst>
                    <a:path extrusionOk="0" h="1250" w="182">
                      <a:moveTo>
                        <a:pt x="0" y="1"/>
                      </a:moveTo>
                      <a:lnTo>
                        <a:pt x="0" y="1249"/>
                      </a:lnTo>
                      <a:lnTo>
                        <a:pt x="181" y="1249"/>
                      </a:lnTo>
                      <a:lnTo>
                        <a:pt x="1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 name="Google Shape;199;p14"/>
              <p:cNvGrpSpPr/>
              <p:nvPr/>
            </p:nvGrpSpPr>
            <p:grpSpPr>
              <a:xfrm>
                <a:off x="1953496" y="2566654"/>
                <a:ext cx="217892" cy="200733"/>
                <a:chOff x="1397500" y="4231758"/>
                <a:chExt cx="260668" cy="261337"/>
              </a:xfrm>
            </p:grpSpPr>
            <p:sp>
              <p:nvSpPr>
                <p:cNvPr id="200" name="Google Shape;200;p14"/>
                <p:cNvSpPr/>
                <p:nvPr/>
              </p:nvSpPr>
              <p:spPr>
                <a:xfrm>
                  <a:off x="1397500" y="423175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4"/>
                <p:cNvSpPr/>
                <p:nvPr/>
              </p:nvSpPr>
              <p:spPr>
                <a:xfrm>
                  <a:off x="1507054" y="4334526"/>
                  <a:ext cx="49017" cy="56428"/>
                </a:xfrm>
                <a:custGeom>
                  <a:rect b="b" l="l" r="r" t="t"/>
                  <a:pathLst>
                    <a:path extrusionOk="0" h="1264" w="1098">
                      <a:moveTo>
                        <a:pt x="1097" y="1"/>
                      </a:moveTo>
                      <a:lnTo>
                        <a:pt x="1" y="626"/>
                      </a:lnTo>
                      <a:lnTo>
                        <a:pt x="1097" y="1263"/>
                      </a:lnTo>
                      <a:lnTo>
                        <a:pt x="109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4"/>
                <p:cNvSpPr/>
                <p:nvPr/>
              </p:nvSpPr>
              <p:spPr>
                <a:xfrm>
                  <a:off x="1499643" y="4334526"/>
                  <a:ext cx="7455" cy="55803"/>
                </a:xfrm>
                <a:custGeom>
                  <a:rect b="b" l="l" r="r" t="t"/>
                  <a:pathLst>
                    <a:path extrusionOk="0" h="1250" w="167">
                      <a:moveTo>
                        <a:pt x="1" y="1"/>
                      </a:moveTo>
                      <a:lnTo>
                        <a:pt x="1" y="1249"/>
                      </a:lnTo>
                      <a:lnTo>
                        <a:pt x="167" y="1249"/>
                      </a:lnTo>
                      <a:lnTo>
                        <a:pt x="1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3" name="Google Shape;203;p14"/>
            <p:cNvGrpSpPr/>
            <p:nvPr/>
          </p:nvGrpSpPr>
          <p:grpSpPr>
            <a:xfrm>
              <a:off x="1953365" y="2329325"/>
              <a:ext cx="1105788" cy="138628"/>
              <a:chOff x="4972327" y="1051062"/>
              <a:chExt cx="765781" cy="138628"/>
            </a:xfrm>
          </p:grpSpPr>
          <p:sp>
            <p:nvSpPr>
              <p:cNvPr id="204" name="Google Shape;204;p14"/>
              <p:cNvSpPr/>
              <p:nvPr/>
            </p:nvSpPr>
            <p:spPr>
              <a:xfrm flipH="1">
                <a:off x="4972327" y="1103125"/>
                <a:ext cx="1335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4"/>
              <p:cNvSpPr/>
              <p:nvPr/>
            </p:nvSpPr>
            <p:spPr>
              <a:xfrm>
                <a:off x="5105837" y="1103148"/>
                <a:ext cx="591651" cy="38915"/>
              </a:xfrm>
              <a:custGeom>
                <a:rect b="b" l="l" r="r" t="t"/>
                <a:pathLst>
                  <a:path extrusionOk="0" h="680" w="11304">
                    <a:moveTo>
                      <a:pt x="347" y="0"/>
                    </a:moveTo>
                    <a:cubicBezTo>
                      <a:pt x="153" y="0"/>
                      <a:pt x="0" y="152"/>
                      <a:pt x="0" y="347"/>
                    </a:cubicBezTo>
                    <a:cubicBezTo>
                      <a:pt x="0" y="527"/>
                      <a:pt x="153" y="679"/>
                      <a:pt x="347" y="679"/>
                    </a:cubicBezTo>
                    <a:lnTo>
                      <a:pt x="11248" y="679"/>
                    </a:lnTo>
                    <a:cubicBezTo>
                      <a:pt x="11248" y="458"/>
                      <a:pt x="11261" y="222"/>
                      <a:pt x="113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14"/>
              <p:cNvGrpSpPr/>
              <p:nvPr/>
            </p:nvGrpSpPr>
            <p:grpSpPr>
              <a:xfrm>
                <a:off x="5604606" y="1051062"/>
                <a:ext cx="133502" cy="138628"/>
                <a:chOff x="3382566" y="4297167"/>
                <a:chExt cx="145968" cy="138628"/>
              </a:xfrm>
            </p:grpSpPr>
            <p:sp>
              <p:nvSpPr>
                <p:cNvPr id="207" name="Google Shape;207;p14"/>
                <p:cNvSpPr/>
                <p:nvPr/>
              </p:nvSpPr>
              <p:spPr>
                <a:xfrm>
                  <a:off x="3382566" y="4297167"/>
                  <a:ext cx="145968" cy="138628"/>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4"/>
                <p:cNvSpPr/>
                <p:nvPr/>
              </p:nvSpPr>
              <p:spPr>
                <a:xfrm>
                  <a:off x="3426890" y="433414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209" name="Google Shape;209;p14"/>
          <p:cNvGrpSpPr/>
          <p:nvPr/>
        </p:nvGrpSpPr>
        <p:grpSpPr>
          <a:xfrm>
            <a:off x="5229515" y="3074525"/>
            <a:ext cx="3276160" cy="1488735"/>
            <a:chOff x="1953365" y="1266375"/>
            <a:chExt cx="3276160" cy="1488735"/>
          </a:xfrm>
        </p:grpSpPr>
        <p:sp>
          <p:nvSpPr>
            <p:cNvPr id="210" name="Google Shape;210;p14"/>
            <p:cNvSpPr txBox="1"/>
            <p:nvPr/>
          </p:nvSpPr>
          <p:spPr>
            <a:xfrm>
              <a:off x="3082413" y="1609925"/>
              <a:ext cx="2147100" cy="562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sz="1600">
                  <a:solidFill>
                    <a:schemeClr val="dk1"/>
                  </a:solidFill>
                  <a:latin typeface="Metrophobic"/>
                  <a:ea typeface="Metrophobic"/>
                  <a:cs typeface="Metrophobic"/>
                  <a:sym typeface="Metrophobic"/>
                </a:rPr>
                <a:t>BSCS  ‘24, MSCS ‘25 </a:t>
              </a:r>
              <a:endParaRPr sz="1600">
                <a:solidFill>
                  <a:schemeClr val="dk1"/>
                </a:solidFill>
                <a:latin typeface="Metrophobic"/>
                <a:ea typeface="Metrophobic"/>
                <a:cs typeface="Metrophobic"/>
                <a:sym typeface="Metrophobic"/>
              </a:endParaRPr>
            </a:p>
            <a:p>
              <a:pPr indent="0" lvl="0" marL="0" rtl="0" algn="l">
                <a:spcBef>
                  <a:spcPts val="1200"/>
                </a:spcBef>
                <a:spcAft>
                  <a:spcPts val="0"/>
                </a:spcAft>
                <a:buNone/>
              </a:pPr>
              <a:r>
                <a:rPr lang="en" sz="1600">
                  <a:solidFill>
                    <a:schemeClr val="dk1"/>
                  </a:solidFill>
                  <a:latin typeface="Metrophobic"/>
                  <a:ea typeface="Metrophobic"/>
                  <a:cs typeface="Metrophobic"/>
                  <a:sym typeface="Metrophobic"/>
                </a:rPr>
                <a:t>Minnesota</a:t>
              </a:r>
              <a:endParaRPr sz="1600">
                <a:solidFill>
                  <a:schemeClr val="dk1"/>
                </a:solidFill>
                <a:latin typeface="Metrophobic"/>
                <a:ea typeface="Metrophobic"/>
                <a:cs typeface="Metrophobic"/>
                <a:sym typeface="Metrophobic"/>
              </a:endParaRPr>
            </a:p>
            <a:p>
              <a:pPr indent="0" lvl="0" marL="0" rtl="0" algn="l">
                <a:spcBef>
                  <a:spcPts val="1200"/>
                </a:spcBef>
                <a:spcAft>
                  <a:spcPts val="0"/>
                </a:spcAft>
                <a:buNone/>
              </a:pPr>
              <a:r>
                <a:t/>
              </a:r>
              <a:endParaRPr sz="1600">
                <a:solidFill>
                  <a:schemeClr val="dk1"/>
                </a:solidFill>
                <a:latin typeface="Metrophobic"/>
                <a:ea typeface="Metrophobic"/>
                <a:cs typeface="Metrophobic"/>
                <a:sym typeface="Metrophobic"/>
              </a:endParaRPr>
            </a:p>
            <a:p>
              <a:pPr indent="0" lvl="0" marL="0" rtl="0" algn="l">
                <a:spcBef>
                  <a:spcPts val="1200"/>
                </a:spcBef>
                <a:spcAft>
                  <a:spcPts val="1200"/>
                </a:spcAft>
                <a:buNone/>
              </a:pPr>
              <a:r>
                <a:t/>
              </a:r>
              <a:endParaRPr sz="1600">
                <a:solidFill>
                  <a:schemeClr val="dk1"/>
                </a:solidFill>
                <a:latin typeface="Metrophobic"/>
                <a:ea typeface="Metrophobic"/>
                <a:cs typeface="Metrophobic"/>
                <a:sym typeface="Metrophobic"/>
              </a:endParaRPr>
            </a:p>
          </p:txBody>
        </p:sp>
        <p:sp>
          <p:nvSpPr>
            <p:cNvPr id="211" name="Google Shape;211;p14"/>
            <p:cNvSpPr txBox="1"/>
            <p:nvPr/>
          </p:nvSpPr>
          <p:spPr>
            <a:xfrm>
              <a:off x="3082425" y="1266375"/>
              <a:ext cx="2147100" cy="385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Sophie Wu</a:t>
              </a:r>
              <a:endParaRPr sz="2000">
                <a:solidFill>
                  <a:schemeClr val="dk1"/>
                </a:solidFill>
                <a:latin typeface="Lexend Deca Medium"/>
                <a:ea typeface="Lexend Deca Medium"/>
                <a:cs typeface="Lexend Deca Medium"/>
                <a:sym typeface="Lexend Deca Medium"/>
              </a:endParaRPr>
            </a:p>
          </p:txBody>
        </p:sp>
        <p:grpSp>
          <p:nvGrpSpPr>
            <p:cNvPr id="212" name="Google Shape;212;p14"/>
            <p:cNvGrpSpPr/>
            <p:nvPr/>
          </p:nvGrpSpPr>
          <p:grpSpPr>
            <a:xfrm>
              <a:off x="1953496" y="2467968"/>
              <a:ext cx="971296" cy="287142"/>
              <a:chOff x="1953496" y="2523468"/>
              <a:chExt cx="971296" cy="287142"/>
            </a:xfrm>
          </p:grpSpPr>
          <p:grpSp>
            <p:nvGrpSpPr>
              <p:cNvPr id="213" name="Google Shape;213;p14"/>
              <p:cNvGrpSpPr/>
              <p:nvPr/>
            </p:nvGrpSpPr>
            <p:grpSpPr>
              <a:xfrm>
                <a:off x="2279343" y="2523468"/>
                <a:ext cx="319086" cy="287142"/>
                <a:chOff x="1871876" y="4175532"/>
                <a:chExt cx="381727" cy="373834"/>
              </a:xfrm>
            </p:grpSpPr>
            <p:sp>
              <p:nvSpPr>
                <p:cNvPr id="214" name="Google Shape;214;p14"/>
                <p:cNvSpPr/>
                <p:nvPr/>
              </p:nvSpPr>
              <p:spPr>
                <a:xfrm>
                  <a:off x="1871876" y="4175532"/>
                  <a:ext cx="381727" cy="37383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4"/>
                <p:cNvSpPr/>
                <p:nvPr/>
              </p:nvSpPr>
              <p:spPr>
                <a:xfrm>
                  <a:off x="2013047" y="4305800"/>
                  <a:ext cx="33164" cy="113303"/>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4"/>
                <p:cNvSpPr/>
                <p:nvPr/>
              </p:nvSpPr>
              <p:spPr>
                <a:xfrm>
                  <a:off x="2075947" y="4305800"/>
                  <a:ext cx="33648" cy="113303"/>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 name="Google Shape;217;p14"/>
              <p:cNvGrpSpPr/>
              <p:nvPr/>
            </p:nvGrpSpPr>
            <p:grpSpPr>
              <a:xfrm>
                <a:off x="2706377" y="2566654"/>
                <a:ext cx="218414" cy="200733"/>
                <a:chOff x="2450584" y="4231758"/>
                <a:chExt cx="261293" cy="261337"/>
              </a:xfrm>
            </p:grpSpPr>
            <p:sp>
              <p:nvSpPr>
                <p:cNvPr id="218" name="Google Shape;218;p14"/>
                <p:cNvSpPr/>
                <p:nvPr/>
              </p:nvSpPr>
              <p:spPr>
                <a:xfrm>
                  <a:off x="2450584" y="423175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
                <p:cNvSpPr/>
                <p:nvPr/>
              </p:nvSpPr>
              <p:spPr>
                <a:xfrm>
                  <a:off x="2552772" y="4334526"/>
                  <a:ext cx="48928" cy="56428"/>
                </a:xfrm>
                <a:custGeom>
                  <a:rect b="b" l="l" r="r" t="t"/>
                  <a:pathLst>
                    <a:path extrusionOk="0" h="1264" w="1096">
                      <a:moveTo>
                        <a:pt x="0" y="1"/>
                      </a:moveTo>
                      <a:lnTo>
                        <a:pt x="0" y="1263"/>
                      </a:lnTo>
                      <a:lnTo>
                        <a:pt x="1095" y="626"/>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4"/>
                <p:cNvSpPr/>
                <p:nvPr/>
              </p:nvSpPr>
              <p:spPr>
                <a:xfrm>
                  <a:off x="2601656" y="4334526"/>
                  <a:ext cx="8125" cy="55803"/>
                </a:xfrm>
                <a:custGeom>
                  <a:rect b="b" l="l" r="r" t="t"/>
                  <a:pathLst>
                    <a:path extrusionOk="0" h="1250" w="182">
                      <a:moveTo>
                        <a:pt x="0" y="1"/>
                      </a:moveTo>
                      <a:lnTo>
                        <a:pt x="0" y="1249"/>
                      </a:lnTo>
                      <a:lnTo>
                        <a:pt x="181" y="1249"/>
                      </a:lnTo>
                      <a:lnTo>
                        <a:pt x="1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 name="Google Shape;221;p14"/>
              <p:cNvGrpSpPr/>
              <p:nvPr/>
            </p:nvGrpSpPr>
            <p:grpSpPr>
              <a:xfrm>
                <a:off x="1953496" y="2566654"/>
                <a:ext cx="217892" cy="200733"/>
                <a:chOff x="1397500" y="4231758"/>
                <a:chExt cx="260668" cy="261337"/>
              </a:xfrm>
            </p:grpSpPr>
            <p:sp>
              <p:nvSpPr>
                <p:cNvPr id="222" name="Google Shape;222;p14"/>
                <p:cNvSpPr/>
                <p:nvPr/>
              </p:nvSpPr>
              <p:spPr>
                <a:xfrm>
                  <a:off x="1397500" y="423175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4"/>
                <p:cNvSpPr/>
                <p:nvPr/>
              </p:nvSpPr>
              <p:spPr>
                <a:xfrm>
                  <a:off x="1507054" y="4334526"/>
                  <a:ext cx="49017" cy="56428"/>
                </a:xfrm>
                <a:custGeom>
                  <a:rect b="b" l="l" r="r" t="t"/>
                  <a:pathLst>
                    <a:path extrusionOk="0" h="1264" w="1098">
                      <a:moveTo>
                        <a:pt x="1097" y="1"/>
                      </a:moveTo>
                      <a:lnTo>
                        <a:pt x="1" y="626"/>
                      </a:lnTo>
                      <a:lnTo>
                        <a:pt x="1097" y="1263"/>
                      </a:lnTo>
                      <a:lnTo>
                        <a:pt x="109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4"/>
                <p:cNvSpPr/>
                <p:nvPr/>
              </p:nvSpPr>
              <p:spPr>
                <a:xfrm>
                  <a:off x="1499643" y="4334526"/>
                  <a:ext cx="7455" cy="55803"/>
                </a:xfrm>
                <a:custGeom>
                  <a:rect b="b" l="l" r="r" t="t"/>
                  <a:pathLst>
                    <a:path extrusionOk="0" h="1250" w="167">
                      <a:moveTo>
                        <a:pt x="1" y="1"/>
                      </a:moveTo>
                      <a:lnTo>
                        <a:pt x="1" y="1249"/>
                      </a:lnTo>
                      <a:lnTo>
                        <a:pt x="167" y="1249"/>
                      </a:lnTo>
                      <a:lnTo>
                        <a:pt x="1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5" name="Google Shape;225;p14"/>
            <p:cNvGrpSpPr/>
            <p:nvPr/>
          </p:nvGrpSpPr>
          <p:grpSpPr>
            <a:xfrm>
              <a:off x="1953365" y="2329325"/>
              <a:ext cx="1105788" cy="138628"/>
              <a:chOff x="4972327" y="1051062"/>
              <a:chExt cx="765781" cy="138628"/>
            </a:xfrm>
          </p:grpSpPr>
          <p:sp>
            <p:nvSpPr>
              <p:cNvPr id="226" name="Google Shape;226;p14"/>
              <p:cNvSpPr/>
              <p:nvPr/>
            </p:nvSpPr>
            <p:spPr>
              <a:xfrm flipH="1">
                <a:off x="4972327" y="1103125"/>
                <a:ext cx="1335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4"/>
              <p:cNvSpPr/>
              <p:nvPr/>
            </p:nvSpPr>
            <p:spPr>
              <a:xfrm>
                <a:off x="5105837" y="1103148"/>
                <a:ext cx="591651" cy="38915"/>
              </a:xfrm>
              <a:custGeom>
                <a:rect b="b" l="l" r="r" t="t"/>
                <a:pathLst>
                  <a:path extrusionOk="0" h="680" w="11304">
                    <a:moveTo>
                      <a:pt x="347" y="0"/>
                    </a:moveTo>
                    <a:cubicBezTo>
                      <a:pt x="153" y="0"/>
                      <a:pt x="0" y="152"/>
                      <a:pt x="0" y="347"/>
                    </a:cubicBezTo>
                    <a:cubicBezTo>
                      <a:pt x="0" y="527"/>
                      <a:pt x="153" y="679"/>
                      <a:pt x="347" y="679"/>
                    </a:cubicBezTo>
                    <a:lnTo>
                      <a:pt x="11248" y="679"/>
                    </a:lnTo>
                    <a:cubicBezTo>
                      <a:pt x="11248" y="458"/>
                      <a:pt x="11261" y="222"/>
                      <a:pt x="113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14"/>
              <p:cNvGrpSpPr/>
              <p:nvPr/>
            </p:nvGrpSpPr>
            <p:grpSpPr>
              <a:xfrm>
                <a:off x="5604606" y="1051062"/>
                <a:ext cx="133502" cy="138628"/>
                <a:chOff x="3382566" y="4297167"/>
                <a:chExt cx="145968" cy="138628"/>
              </a:xfrm>
            </p:grpSpPr>
            <p:sp>
              <p:nvSpPr>
                <p:cNvPr id="229" name="Google Shape;229;p14"/>
                <p:cNvSpPr/>
                <p:nvPr/>
              </p:nvSpPr>
              <p:spPr>
                <a:xfrm>
                  <a:off x="3382566" y="4297167"/>
                  <a:ext cx="145968" cy="138628"/>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4"/>
                <p:cNvSpPr/>
                <p:nvPr/>
              </p:nvSpPr>
              <p:spPr>
                <a:xfrm>
                  <a:off x="3426890" y="433414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pic>
        <p:nvPicPr>
          <p:cNvPr id="231" name="Google Shape;231;p14"/>
          <p:cNvPicPr preferRelativeResize="0"/>
          <p:nvPr/>
        </p:nvPicPr>
        <p:blipFill rotWithShape="1">
          <a:blip r:embed="rId4">
            <a:alphaModFix/>
          </a:blip>
          <a:srcRect b="34222" l="25080" r="11648" t="27021"/>
          <a:stretch/>
        </p:blipFill>
        <p:spPr>
          <a:xfrm>
            <a:off x="5229525" y="1321950"/>
            <a:ext cx="1089900" cy="1001400"/>
          </a:xfrm>
          <a:prstGeom prst="rect">
            <a:avLst/>
          </a:prstGeom>
          <a:noFill/>
          <a:ln>
            <a:noFill/>
          </a:ln>
        </p:spPr>
      </p:pic>
      <p:pic>
        <p:nvPicPr>
          <p:cNvPr id="232" name="Google Shape;232;p14"/>
          <p:cNvPicPr preferRelativeResize="0"/>
          <p:nvPr/>
        </p:nvPicPr>
        <p:blipFill rotWithShape="1">
          <a:blip r:embed="rId5">
            <a:alphaModFix/>
          </a:blip>
          <a:srcRect b="3088" l="0" r="0" t="15425"/>
          <a:stretch/>
        </p:blipFill>
        <p:spPr>
          <a:xfrm>
            <a:off x="1953387" y="3089375"/>
            <a:ext cx="1041300" cy="1001400"/>
          </a:xfrm>
          <a:prstGeom prst="rect">
            <a:avLst/>
          </a:prstGeom>
          <a:noFill/>
          <a:ln>
            <a:noFill/>
          </a:ln>
        </p:spPr>
      </p:pic>
      <p:pic>
        <p:nvPicPr>
          <p:cNvPr id="233" name="Google Shape;233;p14"/>
          <p:cNvPicPr preferRelativeResize="0"/>
          <p:nvPr/>
        </p:nvPicPr>
        <p:blipFill rotWithShape="1">
          <a:blip r:embed="rId6">
            <a:alphaModFix/>
          </a:blip>
          <a:srcRect b="0" l="21700" r="13309" t="18039"/>
          <a:stretch/>
        </p:blipFill>
        <p:spPr>
          <a:xfrm>
            <a:off x="5229525" y="3074525"/>
            <a:ext cx="1089900" cy="1031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5"/>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Problem Domain:</a:t>
            </a:r>
            <a:endParaRPr/>
          </a:p>
        </p:txBody>
      </p:sp>
      <p:sp>
        <p:nvSpPr>
          <p:cNvPr id="239" name="Google Shape;239;p15"/>
          <p:cNvSpPr/>
          <p:nvPr/>
        </p:nvSpPr>
        <p:spPr>
          <a:xfrm>
            <a:off x="1695450" y="1274850"/>
            <a:ext cx="3150900" cy="30585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0" name="Google Shape;240;p15"/>
          <p:cNvGrpSpPr/>
          <p:nvPr/>
        </p:nvGrpSpPr>
        <p:grpSpPr>
          <a:xfrm>
            <a:off x="1939098" y="1433550"/>
            <a:ext cx="2834215" cy="2703775"/>
            <a:chOff x="1939098" y="1433550"/>
            <a:chExt cx="2834215" cy="2703775"/>
          </a:xfrm>
        </p:grpSpPr>
        <p:grpSp>
          <p:nvGrpSpPr>
            <p:cNvPr id="241" name="Google Shape;241;p15"/>
            <p:cNvGrpSpPr/>
            <p:nvPr/>
          </p:nvGrpSpPr>
          <p:grpSpPr>
            <a:xfrm>
              <a:off x="2108725" y="1433550"/>
              <a:ext cx="2664588" cy="2703775"/>
              <a:chOff x="2729118" y="1402600"/>
              <a:chExt cx="2293500" cy="2703775"/>
            </a:xfrm>
          </p:grpSpPr>
          <p:sp>
            <p:nvSpPr>
              <p:cNvPr id="242" name="Google Shape;242;p15"/>
              <p:cNvSpPr txBox="1"/>
              <p:nvPr/>
            </p:nvSpPr>
            <p:spPr>
              <a:xfrm>
                <a:off x="2729125" y="1681000"/>
                <a:ext cx="2147100" cy="3108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How can we use music to help people preserve memories &amp; life events?</a:t>
                </a:r>
                <a:endParaRPr sz="2000">
                  <a:solidFill>
                    <a:schemeClr val="dk1"/>
                  </a:solidFill>
                  <a:latin typeface="Lexend Deca Medium"/>
                  <a:ea typeface="Lexend Deca Medium"/>
                  <a:cs typeface="Lexend Deca Medium"/>
                  <a:sym typeface="Lexend Deca Medium"/>
                </a:endParaRPr>
              </a:p>
            </p:txBody>
          </p:sp>
          <p:sp>
            <p:nvSpPr>
              <p:cNvPr id="243" name="Google Shape;243;p15"/>
              <p:cNvSpPr txBox="1"/>
              <p:nvPr/>
            </p:nvSpPr>
            <p:spPr>
              <a:xfrm>
                <a:off x="2729118" y="3328175"/>
                <a:ext cx="2293500" cy="7782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accent1"/>
                    </a:solidFill>
                    <a:latin typeface="Metrophobic"/>
                    <a:ea typeface="Metrophobic"/>
                    <a:cs typeface="Metrophobic"/>
                    <a:sym typeface="Metrophobic"/>
                  </a:rPr>
                  <a:t>Nostalgia</a:t>
                </a:r>
                <a:r>
                  <a:rPr lang="en" sz="1600">
                    <a:solidFill>
                      <a:schemeClr val="accent1"/>
                    </a:solidFill>
                    <a:latin typeface="Metrophobic"/>
                    <a:ea typeface="Metrophobic"/>
                    <a:cs typeface="Metrophobic"/>
                    <a:sym typeface="Metrophobic"/>
                  </a:rPr>
                  <a:t> shaping memory and identity</a:t>
                </a:r>
                <a:endParaRPr sz="1600">
                  <a:solidFill>
                    <a:schemeClr val="accent1"/>
                  </a:solidFill>
                  <a:latin typeface="Metrophobic"/>
                  <a:ea typeface="Metrophobic"/>
                  <a:cs typeface="Metrophobic"/>
                  <a:sym typeface="Metrophobic"/>
                </a:endParaRPr>
              </a:p>
            </p:txBody>
          </p:sp>
          <p:sp>
            <p:nvSpPr>
              <p:cNvPr id="244" name="Google Shape;244;p15"/>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Original Problem:</a:t>
                </a:r>
                <a:endParaRPr sz="1600">
                  <a:solidFill>
                    <a:schemeClr val="lt2"/>
                  </a:solidFill>
                  <a:latin typeface="Lexend Deca Medium"/>
                  <a:ea typeface="Lexend Deca Medium"/>
                  <a:cs typeface="Lexend Deca Medium"/>
                  <a:sym typeface="Lexend Deca Medium"/>
                </a:endParaRPr>
              </a:p>
            </p:txBody>
          </p:sp>
        </p:grpSp>
        <p:sp>
          <p:nvSpPr>
            <p:cNvPr id="245" name="Google Shape;245;p15"/>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15"/>
          <p:cNvSpPr/>
          <p:nvPr/>
        </p:nvSpPr>
        <p:spPr>
          <a:xfrm>
            <a:off x="5013075" y="1274850"/>
            <a:ext cx="3150900" cy="30585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7" name="Google Shape;247;p15"/>
          <p:cNvGrpSpPr/>
          <p:nvPr/>
        </p:nvGrpSpPr>
        <p:grpSpPr>
          <a:xfrm>
            <a:off x="5256707" y="1433550"/>
            <a:ext cx="2824563" cy="2554975"/>
            <a:chOff x="1939098" y="1433550"/>
            <a:chExt cx="2664180" cy="2554975"/>
          </a:xfrm>
        </p:grpSpPr>
        <p:grpSp>
          <p:nvGrpSpPr>
            <p:cNvPr id="248" name="Google Shape;248;p15"/>
            <p:cNvGrpSpPr/>
            <p:nvPr/>
          </p:nvGrpSpPr>
          <p:grpSpPr>
            <a:xfrm>
              <a:off x="2108733" y="1433550"/>
              <a:ext cx="2494544" cy="2554975"/>
              <a:chOff x="2729125" y="1402600"/>
              <a:chExt cx="2147137" cy="2554975"/>
            </a:xfrm>
          </p:grpSpPr>
          <p:sp>
            <p:nvSpPr>
              <p:cNvPr id="249" name="Google Shape;249;p15"/>
              <p:cNvSpPr txBox="1"/>
              <p:nvPr/>
            </p:nvSpPr>
            <p:spPr>
              <a:xfrm>
                <a:off x="2729125" y="1681000"/>
                <a:ext cx="2147100" cy="3108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How can we harness power of music to evoke emotions and connect with past?</a:t>
                </a:r>
                <a:endParaRPr sz="2000">
                  <a:solidFill>
                    <a:schemeClr val="dk1"/>
                  </a:solidFill>
                  <a:latin typeface="Lexend Deca Medium"/>
                  <a:ea typeface="Lexend Deca Medium"/>
                  <a:cs typeface="Lexend Deca Medium"/>
                  <a:sym typeface="Lexend Deca Medium"/>
                </a:endParaRPr>
              </a:p>
            </p:txBody>
          </p:sp>
          <p:sp>
            <p:nvSpPr>
              <p:cNvPr id="250" name="Google Shape;250;p15"/>
              <p:cNvSpPr txBox="1"/>
              <p:nvPr/>
            </p:nvSpPr>
            <p:spPr>
              <a:xfrm>
                <a:off x="2729162" y="3328175"/>
                <a:ext cx="2147100" cy="629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accent1"/>
                    </a:solidFill>
                    <a:latin typeface="Metrophobic"/>
                    <a:ea typeface="Metrophobic"/>
                    <a:cs typeface="Metrophobic"/>
                    <a:sym typeface="Metrophobic"/>
                  </a:rPr>
                  <a:t>Emotion-based: Memory, song, sensory</a:t>
                </a:r>
                <a:endParaRPr sz="1600">
                  <a:solidFill>
                    <a:schemeClr val="accent1"/>
                  </a:solidFill>
                  <a:latin typeface="Metrophobic"/>
                  <a:ea typeface="Metrophobic"/>
                  <a:cs typeface="Metrophobic"/>
                  <a:sym typeface="Metrophobic"/>
                </a:endParaRPr>
              </a:p>
            </p:txBody>
          </p:sp>
          <p:sp>
            <p:nvSpPr>
              <p:cNvPr id="251" name="Google Shape;251;p15"/>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Revised Problem:</a:t>
                </a:r>
                <a:endParaRPr sz="1600">
                  <a:solidFill>
                    <a:schemeClr val="lt2"/>
                  </a:solidFill>
                  <a:latin typeface="Lexend Deca Medium"/>
                  <a:ea typeface="Lexend Deca Medium"/>
                  <a:cs typeface="Lexend Deca Medium"/>
                  <a:sym typeface="Lexend Deca Medium"/>
                </a:endParaRPr>
              </a:p>
            </p:txBody>
          </p:sp>
        </p:grpSp>
        <p:sp>
          <p:nvSpPr>
            <p:cNvPr id="252" name="Google Shape;252;p15"/>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6"/>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2 Additional Interviews</a:t>
            </a:r>
            <a:endParaRPr/>
          </a:p>
        </p:txBody>
      </p:sp>
      <p:grpSp>
        <p:nvGrpSpPr>
          <p:cNvPr id="258" name="Google Shape;258;p16"/>
          <p:cNvGrpSpPr/>
          <p:nvPr/>
        </p:nvGrpSpPr>
        <p:grpSpPr>
          <a:xfrm>
            <a:off x="1493771" y="3051675"/>
            <a:ext cx="3106530" cy="859300"/>
            <a:chOff x="1341371" y="3051675"/>
            <a:chExt cx="3106530" cy="859300"/>
          </a:xfrm>
        </p:grpSpPr>
        <p:sp>
          <p:nvSpPr>
            <p:cNvPr id="259" name="Google Shape;259;p16"/>
            <p:cNvSpPr txBox="1"/>
            <p:nvPr/>
          </p:nvSpPr>
          <p:spPr>
            <a:xfrm>
              <a:off x="1341401" y="3405475"/>
              <a:ext cx="3106500" cy="5055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rgbClr val="FFFFFF"/>
                  </a:solidFill>
                  <a:latin typeface="Metrophobic"/>
                  <a:ea typeface="Metrophobic"/>
                  <a:cs typeface="Metrophobic"/>
                  <a:sym typeface="Metrophobic"/>
                </a:rPr>
                <a:t>Software Engineer at Google, living in San Francisco </a:t>
              </a:r>
              <a:endParaRPr sz="1600">
                <a:solidFill>
                  <a:srgbClr val="FFFFFF"/>
                </a:solidFill>
                <a:latin typeface="Metrophobic"/>
                <a:ea typeface="Metrophobic"/>
                <a:cs typeface="Metrophobic"/>
                <a:sym typeface="Metrophobic"/>
              </a:endParaRPr>
            </a:p>
          </p:txBody>
        </p:sp>
        <p:sp>
          <p:nvSpPr>
            <p:cNvPr id="260" name="Google Shape;260;p16"/>
            <p:cNvSpPr txBox="1"/>
            <p:nvPr/>
          </p:nvSpPr>
          <p:spPr>
            <a:xfrm>
              <a:off x="1341371" y="3051675"/>
              <a:ext cx="2420700" cy="3057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rgbClr val="FFFFFF"/>
                  </a:solidFill>
                  <a:latin typeface="Lexend Deca Medium"/>
                  <a:ea typeface="Lexend Deca Medium"/>
                  <a:cs typeface="Lexend Deca Medium"/>
                  <a:sym typeface="Lexend Deca Medium"/>
                </a:rPr>
                <a:t>Joseph Lambo</a:t>
              </a:r>
              <a:endParaRPr sz="2000">
                <a:solidFill>
                  <a:srgbClr val="FFFFFF"/>
                </a:solidFill>
                <a:latin typeface="Lexend Deca Medium"/>
                <a:ea typeface="Lexend Deca Medium"/>
                <a:cs typeface="Lexend Deca Medium"/>
                <a:sym typeface="Lexend Deca Medium"/>
              </a:endParaRPr>
            </a:p>
          </p:txBody>
        </p:sp>
      </p:grpSp>
      <p:grpSp>
        <p:nvGrpSpPr>
          <p:cNvPr id="261" name="Google Shape;261;p16"/>
          <p:cNvGrpSpPr/>
          <p:nvPr/>
        </p:nvGrpSpPr>
        <p:grpSpPr>
          <a:xfrm>
            <a:off x="1582917" y="3993975"/>
            <a:ext cx="1172620" cy="305700"/>
            <a:chOff x="1430517" y="3993975"/>
            <a:chExt cx="1172620" cy="305700"/>
          </a:xfrm>
        </p:grpSpPr>
        <p:grpSp>
          <p:nvGrpSpPr>
            <p:cNvPr id="262" name="Google Shape;262;p16"/>
            <p:cNvGrpSpPr/>
            <p:nvPr/>
          </p:nvGrpSpPr>
          <p:grpSpPr>
            <a:xfrm>
              <a:off x="1430517" y="4029830"/>
              <a:ext cx="240229" cy="233993"/>
              <a:chOff x="5548725" y="1996100"/>
              <a:chExt cx="275650" cy="269950"/>
            </a:xfrm>
          </p:grpSpPr>
          <p:sp>
            <p:nvSpPr>
              <p:cNvPr id="263" name="Google Shape;263;p16"/>
              <p:cNvSpPr/>
              <p:nvPr/>
            </p:nvSpPr>
            <p:spPr>
              <a:xfrm>
                <a:off x="5548725" y="1996100"/>
                <a:ext cx="275650" cy="269950"/>
              </a:xfrm>
              <a:custGeom>
                <a:rect b="b" l="l" r="r" t="t"/>
                <a:pathLst>
                  <a:path extrusionOk="0" h="10798" w="11026">
                    <a:moveTo>
                      <a:pt x="5503" y="1"/>
                    </a:moveTo>
                    <a:cubicBezTo>
                      <a:pt x="5435" y="1"/>
                      <a:pt x="5367" y="2"/>
                      <a:pt x="5298" y="4"/>
                    </a:cubicBezTo>
                    <a:cubicBezTo>
                      <a:pt x="2330" y="130"/>
                      <a:pt x="0" y="2639"/>
                      <a:pt x="126" y="5607"/>
                    </a:cubicBezTo>
                    <a:cubicBezTo>
                      <a:pt x="247" y="8521"/>
                      <a:pt x="2646" y="10798"/>
                      <a:pt x="5524" y="10798"/>
                    </a:cubicBezTo>
                    <a:cubicBezTo>
                      <a:pt x="5592" y="10798"/>
                      <a:pt x="5660" y="10796"/>
                      <a:pt x="5728" y="10794"/>
                    </a:cubicBezTo>
                    <a:cubicBezTo>
                      <a:pt x="8709" y="10670"/>
                      <a:pt x="11026" y="8159"/>
                      <a:pt x="10915" y="5191"/>
                    </a:cubicBezTo>
                    <a:cubicBezTo>
                      <a:pt x="10792" y="2279"/>
                      <a:pt x="8394" y="1"/>
                      <a:pt x="5503" y="1"/>
                    </a:cubicBezTo>
                    <a:close/>
                  </a:path>
                </a:pathLst>
              </a:cu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6"/>
              <p:cNvSpPr/>
              <p:nvPr/>
            </p:nvSpPr>
            <p:spPr>
              <a:xfrm>
                <a:off x="5652025" y="2075800"/>
                <a:ext cx="100250" cy="122700"/>
              </a:xfrm>
              <a:custGeom>
                <a:rect b="b" l="l" r="r" t="t"/>
                <a:pathLst>
                  <a:path extrusionOk="0" h="4908" w="4010">
                    <a:moveTo>
                      <a:pt x="30" y="1"/>
                    </a:moveTo>
                    <a:cubicBezTo>
                      <a:pt x="16" y="1"/>
                      <a:pt x="1" y="14"/>
                      <a:pt x="1" y="34"/>
                    </a:cubicBezTo>
                    <a:lnTo>
                      <a:pt x="1" y="4874"/>
                    </a:lnTo>
                    <a:cubicBezTo>
                      <a:pt x="1" y="4895"/>
                      <a:pt x="16" y="4907"/>
                      <a:pt x="30" y="4907"/>
                    </a:cubicBezTo>
                    <a:cubicBezTo>
                      <a:pt x="35" y="4907"/>
                      <a:pt x="39" y="4906"/>
                      <a:pt x="43" y="4902"/>
                    </a:cubicBezTo>
                    <a:lnTo>
                      <a:pt x="3995" y="2475"/>
                    </a:lnTo>
                    <a:cubicBezTo>
                      <a:pt x="4009" y="2461"/>
                      <a:pt x="4009" y="2447"/>
                      <a:pt x="3995" y="2434"/>
                    </a:cubicBezTo>
                    <a:lnTo>
                      <a:pt x="43" y="6"/>
                    </a:lnTo>
                    <a:cubicBezTo>
                      <a:pt x="39" y="3"/>
                      <a:pt x="35" y="1"/>
                      <a:pt x="30" y="1"/>
                    </a:cubicBezTo>
                    <a:close/>
                  </a:path>
                </a:pathLst>
              </a:custGeom>
              <a:solidFill>
                <a:srgbClr val="E8E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 name="Google Shape;265;p16"/>
            <p:cNvSpPr txBox="1"/>
            <p:nvPr/>
          </p:nvSpPr>
          <p:spPr>
            <a:xfrm>
              <a:off x="1670738" y="3993975"/>
              <a:ext cx="932400" cy="30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B600"/>
                  </a:solidFill>
                  <a:latin typeface="Metrophobic"/>
                  <a:ea typeface="Metrophobic"/>
                  <a:cs typeface="Metrophobic"/>
                  <a:sym typeface="Metrophobic"/>
                </a:rPr>
                <a:t>Full playlist</a:t>
              </a:r>
              <a:endParaRPr sz="1000">
                <a:solidFill>
                  <a:srgbClr val="FFB600"/>
                </a:solidFill>
                <a:latin typeface="Metrophobic"/>
                <a:ea typeface="Metrophobic"/>
                <a:cs typeface="Metrophobic"/>
                <a:sym typeface="Metrophobic"/>
              </a:endParaRPr>
            </a:p>
          </p:txBody>
        </p:sp>
      </p:grpSp>
      <p:grpSp>
        <p:nvGrpSpPr>
          <p:cNvPr id="266" name="Google Shape;266;p16"/>
          <p:cNvGrpSpPr/>
          <p:nvPr/>
        </p:nvGrpSpPr>
        <p:grpSpPr>
          <a:xfrm>
            <a:off x="3423348" y="1293415"/>
            <a:ext cx="564300" cy="1165025"/>
            <a:chOff x="3270948" y="1293415"/>
            <a:chExt cx="564300" cy="1165025"/>
          </a:xfrm>
        </p:grpSpPr>
        <p:sp>
          <p:nvSpPr>
            <p:cNvPr id="267" name="Google Shape;267;p16"/>
            <p:cNvSpPr/>
            <p:nvPr/>
          </p:nvSpPr>
          <p:spPr>
            <a:xfrm>
              <a:off x="3270948" y="1293415"/>
              <a:ext cx="564300" cy="246000"/>
            </a:xfrm>
            <a:prstGeom prst="roundRect">
              <a:avLst>
                <a:gd fmla="val 50000" name="adj"/>
              </a:avLst>
            </a:prstGeom>
            <a:noFill/>
            <a:ln cap="flat" cmpd="sng" w="9525">
              <a:solidFill>
                <a:srgbClr val="FFB6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FFB600"/>
                  </a:solidFill>
                  <a:latin typeface="Metrophobic"/>
                  <a:ea typeface="Metrophobic"/>
                  <a:cs typeface="Metrophobic"/>
                  <a:sym typeface="Metrophobic"/>
                </a:rPr>
                <a:t>Follow</a:t>
              </a:r>
              <a:endParaRPr sz="1000">
                <a:solidFill>
                  <a:srgbClr val="FFB600"/>
                </a:solidFill>
                <a:latin typeface="Metrophobic"/>
                <a:ea typeface="Metrophobic"/>
                <a:cs typeface="Metrophobic"/>
                <a:sym typeface="Metrophobic"/>
              </a:endParaRPr>
            </a:p>
          </p:txBody>
        </p:sp>
        <p:sp>
          <p:nvSpPr>
            <p:cNvPr id="268" name="Google Shape;268;p16"/>
            <p:cNvSpPr/>
            <p:nvPr/>
          </p:nvSpPr>
          <p:spPr>
            <a:xfrm>
              <a:off x="3270948" y="1752928"/>
              <a:ext cx="564300" cy="246000"/>
            </a:xfrm>
            <a:prstGeom prst="roundRect">
              <a:avLst>
                <a:gd fmla="val 50000" name="adj"/>
              </a:avLst>
            </a:prstGeom>
            <a:no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1000">
                  <a:solidFill>
                    <a:schemeClr val="dk2"/>
                  </a:solidFill>
                  <a:latin typeface="Metrophobic"/>
                  <a:ea typeface="Metrophobic"/>
                  <a:cs typeface="Metrophobic"/>
                  <a:sym typeface="Metrophobic"/>
                </a:rPr>
                <a:t>Like</a:t>
              </a:r>
              <a:endParaRPr sz="1000">
                <a:solidFill>
                  <a:schemeClr val="dk2"/>
                </a:solidFill>
                <a:latin typeface="Metrophobic"/>
                <a:ea typeface="Metrophobic"/>
                <a:cs typeface="Metrophobic"/>
                <a:sym typeface="Metrophobic"/>
              </a:endParaRPr>
            </a:p>
          </p:txBody>
        </p:sp>
        <p:sp>
          <p:nvSpPr>
            <p:cNvPr id="269" name="Google Shape;269;p16"/>
            <p:cNvSpPr/>
            <p:nvPr/>
          </p:nvSpPr>
          <p:spPr>
            <a:xfrm>
              <a:off x="3270948" y="2212440"/>
              <a:ext cx="564300" cy="2460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1000">
                  <a:solidFill>
                    <a:schemeClr val="lt2"/>
                  </a:solidFill>
                  <a:latin typeface="Metrophobic"/>
                  <a:ea typeface="Metrophobic"/>
                  <a:cs typeface="Metrophobic"/>
                  <a:sym typeface="Metrophobic"/>
                </a:rPr>
                <a:t>Share</a:t>
              </a:r>
              <a:endParaRPr sz="1000">
                <a:solidFill>
                  <a:schemeClr val="lt2"/>
                </a:solidFill>
                <a:latin typeface="Metrophobic"/>
                <a:ea typeface="Metrophobic"/>
                <a:cs typeface="Metrophobic"/>
                <a:sym typeface="Metrophobic"/>
              </a:endParaRPr>
            </a:p>
          </p:txBody>
        </p:sp>
      </p:grpSp>
      <p:cxnSp>
        <p:nvCxnSpPr>
          <p:cNvPr id="270" name="Google Shape;270;p16"/>
          <p:cNvCxnSpPr/>
          <p:nvPr/>
        </p:nvCxnSpPr>
        <p:spPr>
          <a:xfrm>
            <a:off x="4724405" y="1340925"/>
            <a:ext cx="0" cy="3119400"/>
          </a:xfrm>
          <a:prstGeom prst="straightConnector1">
            <a:avLst/>
          </a:prstGeom>
          <a:noFill/>
          <a:ln cap="flat" cmpd="sng" w="9525">
            <a:solidFill>
              <a:schemeClr val="accent2"/>
            </a:solidFill>
            <a:prstDash val="solid"/>
            <a:round/>
            <a:headEnd len="med" w="med" type="none"/>
            <a:tailEnd len="med" w="med" type="none"/>
          </a:ln>
        </p:spPr>
      </p:cxnSp>
      <p:grpSp>
        <p:nvGrpSpPr>
          <p:cNvPr id="271" name="Google Shape;271;p16"/>
          <p:cNvGrpSpPr/>
          <p:nvPr/>
        </p:nvGrpSpPr>
        <p:grpSpPr>
          <a:xfrm>
            <a:off x="2128744" y="1941017"/>
            <a:ext cx="564316" cy="360814"/>
            <a:chOff x="7652841" y="3500626"/>
            <a:chExt cx="451706" cy="288813"/>
          </a:xfrm>
        </p:grpSpPr>
        <p:sp>
          <p:nvSpPr>
            <p:cNvPr id="272" name="Google Shape;272;p16"/>
            <p:cNvSpPr/>
            <p:nvPr/>
          </p:nvSpPr>
          <p:spPr>
            <a:xfrm>
              <a:off x="7727561" y="3500626"/>
              <a:ext cx="299637" cy="288813"/>
            </a:xfrm>
            <a:custGeom>
              <a:rect b="b" l="l" r="r" t="t"/>
              <a:pathLst>
                <a:path extrusionOk="0" h="6057" w="6284">
                  <a:moveTo>
                    <a:pt x="4397" y="426"/>
                  </a:moveTo>
                  <a:lnTo>
                    <a:pt x="4397" y="939"/>
                  </a:lnTo>
                  <a:lnTo>
                    <a:pt x="2885" y="1397"/>
                  </a:lnTo>
                  <a:lnTo>
                    <a:pt x="2885" y="870"/>
                  </a:lnTo>
                  <a:lnTo>
                    <a:pt x="4397" y="426"/>
                  </a:lnTo>
                  <a:close/>
                  <a:moveTo>
                    <a:pt x="4105" y="2548"/>
                  </a:moveTo>
                  <a:cubicBezTo>
                    <a:pt x="4272" y="2548"/>
                    <a:pt x="4397" y="2686"/>
                    <a:pt x="4397" y="2839"/>
                  </a:cubicBezTo>
                  <a:cubicBezTo>
                    <a:pt x="4397" y="3006"/>
                    <a:pt x="4272" y="3130"/>
                    <a:pt x="4105" y="3130"/>
                  </a:cubicBezTo>
                  <a:lnTo>
                    <a:pt x="3842" y="3130"/>
                  </a:lnTo>
                  <a:cubicBezTo>
                    <a:pt x="3689" y="3130"/>
                    <a:pt x="3551" y="3006"/>
                    <a:pt x="3551" y="2839"/>
                  </a:cubicBezTo>
                  <a:cubicBezTo>
                    <a:pt x="3551" y="2686"/>
                    <a:pt x="3689" y="2548"/>
                    <a:pt x="3842" y="2548"/>
                  </a:cubicBezTo>
                  <a:close/>
                  <a:moveTo>
                    <a:pt x="2234" y="2936"/>
                  </a:moveTo>
                  <a:cubicBezTo>
                    <a:pt x="2386" y="2936"/>
                    <a:pt x="2524" y="3061"/>
                    <a:pt x="2524" y="3228"/>
                  </a:cubicBezTo>
                  <a:cubicBezTo>
                    <a:pt x="2524" y="3380"/>
                    <a:pt x="2386" y="3518"/>
                    <a:pt x="2234" y="3518"/>
                  </a:cubicBezTo>
                  <a:lnTo>
                    <a:pt x="1970" y="3518"/>
                  </a:lnTo>
                  <a:cubicBezTo>
                    <a:pt x="1803" y="3518"/>
                    <a:pt x="1665" y="3380"/>
                    <a:pt x="1665" y="3228"/>
                  </a:cubicBezTo>
                  <a:cubicBezTo>
                    <a:pt x="1665" y="3061"/>
                    <a:pt x="1803" y="2936"/>
                    <a:pt x="1970" y="2936"/>
                  </a:cubicBezTo>
                  <a:close/>
                  <a:moveTo>
                    <a:pt x="4590" y="0"/>
                  </a:moveTo>
                  <a:cubicBezTo>
                    <a:pt x="4572" y="0"/>
                    <a:pt x="4554" y="4"/>
                    <a:pt x="4536" y="10"/>
                  </a:cubicBezTo>
                  <a:lnTo>
                    <a:pt x="2650" y="551"/>
                  </a:lnTo>
                  <a:cubicBezTo>
                    <a:pt x="2580" y="565"/>
                    <a:pt x="2524" y="648"/>
                    <a:pt x="2524" y="731"/>
                  </a:cubicBezTo>
                  <a:lnTo>
                    <a:pt x="2524" y="745"/>
                  </a:lnTo>
                  <a:cubicBezTo>
                    <a:pt x="2302" y="662"/>
                    <a:pt x="2081" y="620"/>
                    <a:pt x="1845" y="620"/>
                  </a:cubicBezTo>
                  <a:cubicBezTo>
                    <a:pt x="819" y="620"/>
                    <a:pt x="0" y="1438"/>
                    <a:pt x="0" y="2451"/>
                  </a:cubicBezTo>
                  <a:cubicBezTo>
                    <a:pt x="0" y="2978"/>
                    <a:pt x="222" y="3491"/>
                    <a:pt x="625" y="3838"/>
                  </a:cubicBezTo>
                  <a:lnTo>
                    <a:pt x="3010" y="6001"/>
                  </a:lnTo>
                  <a:cubicBezTo>
                    <a:pt x="3051" y="6029"/>
                    <a:pt x="3093" y="6057"/>
                    <a:pt x="3135" y="6057"/>
                  </a:cubicBezTo>
                  <a:cubicBezTo>
                    <a:pt x="3190" y="6057"/>
                    <a:pt x="3232" y="6029"/>
                    <a:pt x="3260" y="6001"/>
                  </a:cubicBezTo>
                  <a:lnTo>
                    <a:pt x="4009" y="5321"/>
                  </a:lnTo>
                  <a:cubicBezTo>
                    <a:pt x="4092" y="5266"/>
                    <a:pt x="4092" y="5141"/>
                    <a:pt x="4022" y="5072"/>
                  </a:cubicBezTo>
                  <a:cubicBezTo>
                    <a:pt x="3986" y="5028"/>
                    <a:pt x="3939" y="5007"/>
                    <a:pt x="3890" y="5007"/>
                  </a:cubicBezTo>
                  <a:cubicBezTo>
                    <a:pt x="3845" y="5007"/>
                    <a:pt x="3799" y="5025"/>
                    <a:pt x="3759" y="5058"/>
                  </a:cubicBezTo>
                  <a:lnTo>
                    <a:pt x="3135" y="5613"/>
                  </a:lnTo>
                  <a:lnTo>
                    <a:pt x="888" y="3574"/>
                  </a:lnTo>
                  <a:cubicBezTo>
                    <a:pt x="875" y="3574"/>
                    <a:pt x="875" y="3574"/>
                    <a:pt x="875" y="3561"/>
                  </a:cubicBezTo>
                  <a:cubicBezTo>
                    <a:pt x="555" y="3283"/>
                    <a:pt x="361" y="2880"/>
                    <a:pt x="361" y="2451"/>
                  </a:cubicBezTo>
                  <a:cubicBezTo>
                    <a:pt x="361" y="1647"/>
                    <a:pt x="1027" y="981"/>
                    <a:pt x="1845" y="981"/>
                  </a:cubicBezTo>
                  <a:cubicBezTo>
                    <a:pt x="2081" y="981"/>
                    <a:pt x="2317" y="1037"/>
                    <a:pt x="2524" y="1147"/>
                  </a:cubicBezTo>
                  <a:lnTo>
                    <a:pt x="2524" y="2631"/>
                  </a:lnTo>
                  <a:cubicBezTo>
                    <a:pt x="2428" y="2590"/>
                    <a:pt x="2330" y="2562"/>
                    <a:pt x="2234" y="2562"/>
                  </a:cubicBezTo>
                  <a:lnTo>
                    <a:pt x="1970" y="2562"/>
                  </a:lnTo>
                  <a:cubicBezTo>
                    <a:pt x="1596" y="2562"/>
                    <a:pt x="1304" y="2853"/>
                    <a:pt x="1304" y="3228"/>
                  </a:cubicBezTo>
                  <a:cubicBezTo>
                    <a:pt x="1304" y="3588"/>
                    <a:pt x="1596" y="3879"/>
                    <a:pt x="1970" y="3879"/>
                  </a:cubicBezTo>
                  <a:lnTo>
                    <a:pt x="2234" y="3879"/>
                  </a:lnTo>
                  <a:cubicBezTo>
                    <a:pt x="2594" y="3879"/>
                    <a:pt x="2885" y="3588"/>
                    <a:pt x="2885" y="3228"/>
                  </a:cubicBezTo>
                  <a:lnTo>
                    <a:pt x="2885" y="1771"/>
                  </a:lnTo>
                  <a:lnTo>
                    <a:pt x="4397" y="1327"/>
                  </a:lnTo>
                  <a:lnTo>
                    <a:pt x="4397" y="2243"/>
                  </a:lnTo>
                  <a:cubicBezTo>
                    <a:pt x="4314" y="2201"/>
                    <a:pt x="4216" y="2187"/>
                    <a:pt x="4105" y="2187"/>
                  </a:cubicBezTo>
                  <a:lnTo>
                    <a:pt x="3842" y="2187"/>
                  </a:lnTo>
                  <a:cubicBezTo>
                    <a:pt x="3482" y="2187"/>
                    <a:pt x="3190" y="2479"/>
                    <a:pt x="3190" y="2839"/>
                  </a:cubicBezTo>
                  <a:cubicBezTo>
                    <a:pt x="3190" y="3200"/>
                    <a:pt x="3482" y="3505"/>
                    <a:pt x="3842" y="3505"/>
                  </a:cubicBezTo>
                  <a:lnTo>
                    <a:pt x="4105" y="3505"/>
                  </a:lnTo>
                  <a:cubicBezTo>
                    <a:pt x="4480" y="3505"/>
                    <a:pt x="4771" y="3200"/>
                    <a:pt x="4771" y="2839"/>
                  </a:cubicBezTo>
                  <a:lnTo>
                    <a:pt x="4771" y="1022"/>
                  </a:lnTo>
                  <a:cubicBezTo>
                    <a:pt x="5063" y="1092"/>
                    <a:pt x="5326" y="1244"/>
                    <a:pt x="5520" y="1466"/>
                  </a:cubicBezTo>
                  <a:cubicBezTo>
                    <a:pt x="5769" y="1730"/>
                    <a:pt x="5908" y="2091"/>
                    <a:pt x="5908" y="2451"/>
                  </a:cubicBezTo>
                  <a:cubicBezTo>
                    <a:pt x="5908" y="2880"/>
                    <a:pt x="5728" y="3283"/>
                    <a:pt x="5409" y="3561"/>
                  </a:cubicBezTo>
                  <a:cubicBezTo>
                    <a:pt x="5409" y="3574"/>
                    <a:pt x="5396" y="3574"/>
                    <a:pt x="5396" y="3574"/>
                  </a:cubicBezTo>
                  <a:lnTo>
                    <a:pt x="4952" y="3977"/>
                  </a:lnTo>
                  <a:cubicBezTo>
                    <a:pt x="4882" y="4045"/>
                    <a:pt x="4882" y="4156"/>
                    <a:pt x="4937" y="4239"/>
                  </a:cubicBezTo>
                  <a:cubicBezTo>
                    <a:pt x="4976" y="4278"/>
                    <a:pt x="5031" y="4299"/>
                    <a:pt x="5084" y="4299"/>
                  </a:cubicBezTo>
                  <a:cubicBezTo>
                    <a:pt x="5127" y="4299"/>
                    <a:pt x="5170" y="4285"/>
                    <a:pt x="5201" y="4254"/>
                  </a:cubicBezTo>
                  <a:lnTo>
                    <a:pt x="5658" y="3838"/>
                  </a:lnTo>
                  <a:cubicBezTo>
                    <a:pt x="6061" y="3491"/>
                    <a:pt x="6283" y="2991"/>
                    <a:pt x="6283" y="2464"/>
                  </a:cubicBezTo>
                  <a:cubicBezTo>
                    <a:pt x="6283" y="1993"/>
                    <a:pt x="6102" y="1549"/>
                    <a:pt x="5797" y="1216"/>
                  </a:cubicBezTo>
                  <a:cubicBezTo>
                    <a:pt x="5520" y="911"/>
                    <a:pt x="5159" y="717"/>
                    <a:pt x="4771" y="648"/>
                  </a:cubicBezTo>
                  <a:lnTo>
                    <a:pt x="4771" y="190"/>
                  </a:lnTo>
                  <a:cubicBezTo>
                    <a:pt x="4771" y="86"/>
                    <a:pt x="4684" y="0"/>
                    <a:pt x="459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6"/>
            <p:cNvSpPr/>
            <p:nvPr/>
          </p:nvSpPr>
          <p:spPr>
            <a:xfrm>
              <a:off x="8038363" y="3565667"/>
              <a:ext cx="31757" cy="101993"/>
            </a:xfrm>
            <a:custGeom>
              <a:rect b="b" l="l" r="r" t="t"/>
              <a:pathLst>
                <a:path extrusionOk="0" h="2139" w="666">
                  <a:moveTo>
                    <a:pt x="205" y="0"/>
                  </a:moveTo>
                  <a:cubicBezTo>
                    <a:pt x="178" y="0"/>
                    <a:pt x="150" y="6"/>
                    <a:pt x="126" y="19"/>
                  </a:cubicBezTo>
                  <a:cubicBezTo>
                    <a:pt x="28" y="74"/>
                    <a:pt x="0" y="185"/>
                    <a:pt x="42" y="268"/>
                  </a:cubicBezTo>
                  <a:cubicBezTo>
                    <a:pt x="278" y="712"/>
                    <a:pt x="278" y="1433"/>
                    <a:pt x="42" y="1864"/>
                  </a:cubicBezTo>
                  <a:cubicBezTo>
                    <a:pt x="0" y="1960"/>
                    <a:pt x="28" y="2071"/>
                    <a:pt x="126" y="2113"/>
                  </a:cubicBezTo>
                  <a:cubicBezTo>
                    <a:pt x="152" y="2131"/>
                    <a:pt x="180" y="2138"/>
                    <a:pt x="209" y="2138"/>
                  </a:cubicBezTo>
                  <a:cubicBezTo>
                    <a:pt x="273" y="2138"/>
                    <a:pt x="337" y="2101"/>
                    <a:pt x="375" y="2043"/>
                  </a:cubicBezTo>
                  <a:cubicBezTo>
                    <a:pt x="666" y="1503"/>
                    <a:pt x="666" y="643"/>
                    <a:pt x="375" y="102"/>
                  </a:cubicBezTo>
                  <a:cubicBezTo>
                    <a:pt x="336" y="34"/>
                    <a:pt x="270" y="0"/>
                    <a:pt x="2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6"/>
            <p:cNvSpPr/>
            <p:nvPr/>
          </p:nvSpPr>
          <p:spPr>
            <a:xfrm>
              <a:off x="8068785" y="3533576"/>
              <a:ext cx="35762" cy="166460"/>
            </a:xfrm>
            <a:custGeom>
              <a:rect b="b" l="l" r="r" t="t"/>
              <a:pathLst>
                <a:path extrusionOk="0" h="3491" w="750">
                  <a:moveTo>
                    <a:pt x="218" y="1"/>
                  </a:moveTo>
                  <a:cubicBezTo>
                    <a:pt x="187" y="1"/>
                    <a:pt x="156" y="9"/>
                    <a:pt x="126" y="26"/>
                  </a:cubicBezTo>
                  <a:cubicBezTo>
                    <a:pt x="42" y="68"/>
                    <a:pt x="0" y="179"/>
                    <a:pt x="56" y="276"/>
                  </a:cubicBezTo>
                  <a:cubicBezTo>
                    <a:pt x="264" y="664"/>
                    <a:pt x="375" y="1191"/>
                    <a:pt x="375" y="1746"/>
                  </a:cubicBezTo>
                  <a:cubicBezTo>
                    <a:pt x="375" y="2300"/>
                    <a:pt x="264" y="2827"/>
                    <a:pt x="56" y="3216"/>
                  </a:cubicBezTo>
                  <a:cubicBezTo>
                    <a:pt x="0" y="3313"/>
                    <a:pt x="42" y="3424"/>
                    <a:pt x="126" y="3465"/>
                  </a:cubicBezTo>
                  <a:cubicBezTo>
                    <a:pt x="156" y="3483"/>
                    <a:pt x="188" y="3491"/>
                    <a:pt x="219" y="3491"/>
                  </a:cubicBezTo>
                  <a:cubicBezTo>
                    <a:pt x="285" y="3491"/>
                    <a:pt x="346" y="3453"/>
                    <a:pt x="375" y="3397"/>
                  </a:cubicBezTo>
                  <a:cubicBezTo>
                    <a:pt x="610" y="2953"/>
                    <a:pt x="749" y="2370"/>
                    <a:pt x="749" y="1746"/>
                  </a:cubicBezTo>
                  <a:cubicBezTo>
                    <a:pt x="749" y="1122"/>
                    <a:pt x="610" y="540"/>
                    <a:pt x="375" y="96"/>
                  </a:cubicBezTo>
                  <a:cubicBezTo>
                    <a:pt x="346" y="39"/>
                    <a:pt x="285" y="1"/>
                    <a:pt x="2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6"/>
            <p:cNvSpPr/>
            <p:nvPr/>
          </p:nvSpPr>
          <p:spPr>
            <a:xfrm>
              <a:off x="7686554" y="3565667"/>
              <a:ext cx="31804" cy="101993"/>
            </a:xfrm>
            <a:custGeom>
              <a:rect b="b" l="l" r="r" t="t"/>
              <a:pathLst>
                <a:path extrusionOk="0" h="2139" w="667">
                  <a:moveTo>
                    <a:pt x="462" y="0"/>
                  </a:moveTo>
                  <a:cubicBezTo>
                    <a:pt x="397" y="0"/>
                    <a:pt x="331" y="34"/>
                    <a:pt x="292" y="102"/>
                  </a:cubicBezTo>
                  <a:cubicBezTo>
                    <a:pt x="1" y="643"/>
                    <a:pt x="1" y="1503"/>
                    <a:pt x="292" y="2043"/>
                  </a:cubicBezTo>
                  <a:cubicBezTo>
                    <a:pt x="330" y="2101"/>
                    <a:pt x="395" y="2138"/>
                    <a:pt x="458" y="2138"/>
                  </a:cubicBezTo>
                  <a:cubicBezTo>
                    <a:pt x="487" y="2138"/>
                    <a:pt x="516" y="2131"/>
                    <a:pt x="542" y="2113"/>
                  </a:cubicBezTo>
                  <a:cubicBezTo>
                    <a:pt x="638" y="2071"/>
                    <a:pt x="666" y="1960"/>
                    <a:pt x="611" y="1864"/>
                  </a:cubicBezTo>
                  <a:cubicBezTo>
                    <a:pt x="389" y="1433"/>
                    <a:pt x="389" y="712"/>
                    <a:pt x="611" y="268"/>
                  </a:cubicBezTo>
                  <a:cubicBezTo>
                    <a:pt x="666" y="185"/>
                    <a:pt x="638" y="74"/>
                    <a:pt x="542" y="19"/>
                  </a:cubicBezTo>
                  <a:cubicBezTo>
                    <a:pt x="517" y="6"/>
                    <a:pt x="490" y="0"/>
                    <a:pt x="4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6"/>
            <p:cNvSpPr/>
            <p:nvPr/>
          </p:nvSpPr>
          <p:spPr>
            <a:xfrm>
              <a:off x="7652841" y="3533576"/>
              <a:ext cx="35762" cy="166603"/>
            </a:xfrm>
            <a:custGeom>
              <a:rect b="b" l="l" r="r" t="t"/>
              <a:pathLst>
                <a:path extrusionOk="0" h="3494" w="750">
                  <a:moveTo>
                    <a:pt x="532" y="1"/>
                  </a:moveTo>
                  <a:cubicBezTo>
                    <a:pt x="465" y="1"/>
                    <a:pt x="404" y="39"/>
                    <a:pt x="375" y="96"/>
                  </a:cubicBezTo>
                  <a:cubicBezTo>
                    <a:pt x="140" y="540"/>
                    <a:pt x="1" y="1122"/>
                    <a:pt x="1" y="1746"/>
                  </a:cubicBezTo>
                  <a:cubicBezTo>
                    <a:pt x="1" y="2370"/>
                    <a:pt x="140" y="2953"/>
                    <a:pt x="375" y="3397"/>
                  </a:cubicBezTo>
                  <a:cubicBezTo>
                    <a:pt x="402" y="3452"/>
                    <a:pt x="472" y="3493"/>
                    <a:pt x="541" y="3493"/>
                  </a:cubicBezTo>
                  <a:cubicBezTo>
                    <a:pt x="569" y="3493"/>
                    <a:pt x="597" y="3480"/>
                    <a:pt x="624" y="3465"/>
                  </a:cubicBezTo>
                  <a:cubicBezTo>
                    <a:pt x="708" y="3424"/>
                    <a:pt x="750" y="3313"/>
                    <a:pt x="694" y="3216"/>
                  </a:cubicBezTo>
                  <a:cubicBezTo>
                    <a:pt x="486" y="2827"/>
                    <a:pt x="375" y="2300"/>
                    <a:pt x="375" y="1746"/>
                  </a:cubicBezTo>
                  <a:cubicBezTo>
                    <a:pt x="375" y="1191"/>
                    <a:pt x="486" y="664"/>
                    <a:pt x="694" y="276"/>
                  </a:cubicBezTo>
                  <a:cubicBezTo>
                    <a:pt x="750" y="179"/>
                    <a:pt x="708" y="68"/>
                    <a:pt x="624" y="26"/>
                  </a:cubicBezTo>
                  <a:cubicBezTo>
                    <a:pt x="594" y="9"/>
                    <a:pt x="563" y="1"/>
                    <a:pt x="5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6"/>
            <p:cNvSpPr/>
            <p:nvPr/>
          </p:nvSpPr>
          <p:spPr>
            <a:xfrm>
              <a:off x="7931933" y="3713724"/>
              <a:ext cx="19168" cy="17643"/>
            </a:xfrm>
            <a:custGeom>
              <a:rect b="b" l="l" r="r" t="t"/>
              <a:pathLst>
                <a:path extrusionOk="0" h="370" w="402">
                  <a:moveTo>
                    <a:pt x="192" y="1"/>
                  </a:moveTo>
                  <a:cubicBezTo>
                    <a:pt x="111" y="1"/>
                    <a:pt x="37" y="63"/>
                    <a:pt x="13" y="145"/>
                  </a:cubicBezTo>
                  <a:cubicBezTo>
                    <a:pt x="0" y="242"/>
                    <a:pt x="69" y="340"/>
                    <a:pt x="167" y="367"/>
                  </a:cubicBezTo>
                  <a:cubicBezTo>
                    <a:pt x="175" y="368"/>
                    <a:pt x="183" y="369"/>
                    <a:pt x="191" y="369"/>
                  </a:cubicBezTo>
                  <a:cubicBezTo>
                    <a:pt x="279" y="369"/>
                    <a:pt x="362" y="304"/>
                    <a:pt x="374" y="214"/>
                  </a:cubicBezTo>
                  <a:cubicBezTo>
                    <a:pt x="402" y="118"/>
                    <a:pt x="333" y="20"/>
                    <a:pt x="235" y="7"/>
                  </a:cubicBezTo>
                  <a:cubicBezTo>
                    <a:pt x="221" y="3"/>
                    <a:pt x="206" y="1"/>
                    <a:pt x="1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8" name="Google Shape;278;p16"/>
          <p:cNvPicPr preferRelativeResize="0"/>
          <p:nvPr/>
        </p:nvPicPr>
        <p:blipFill rotWithShape="1">
          <a:blip r:embed="rId3">
            <a:alphaModFix/>
          </a:blip>
          <a:srcRect b="0" l="4388" r="0" t="27562"/>
          <a:stretch/>
        </p:blipFill>
        <p:spPr>
          <a:xfrm>
            <a:off x="1582900" y="1295750"/>
            <a:ext cx="1656000" cy="1672919"/>
          </a:xfrm>
          <a:prstGeom prst="rect">
            <a:avLst/>
          </a:prstGeom>
          <a:noFill/>
          <a:ln>
            <a:noFill/>
          </a:ln>
        </p:spPr>
      </p:pic>
      <p:sp>
        <p:nvSpPr>
          <p:cNvPr id="279" name="Google Shape;279;p16"/>
          <p:cNvSpPr/>
          <p:nvPr/>
        </p:nvSpPr>
        <p:spPr>
          <a:xfrm>
            <a:off x="5067975" y="1710000"/>
            <a:ext cx="3104700" cy="1723500"/>
          </a:xfrm>
          <a:prstGeom prst="roundRect">
            <a:avLst>
              <a:gd fmla="val 16224" name="adj"/>
            </a:avLst>
          </a:prstGeom>
          <a:solidFill>
            <a:schemeClr val="accent2"/>
          </a:solidFill>
          <a:ln>
            <a:noFill/>
          </a:ln>
          <a:effectLst>
            <a:outerShdw blurRad="57150" rotWithShape="0" algn="bl" dir="5400000" dist="19050">
              <a:srgbClr val="353445">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6"/>
          <p:cNvSpPr/>
          <p:nvPr/>
        </p:nvSpPr>
        <p:spPr>
          <a:xfrm>
            <a:off x="5067925" y="1710000"/>
            <a:ext cx="3104700" cy="373800"/>
          </a:xfrm>
          <a:prstGeom prst="round2SameRect">
            <a:avLst>
              <a:gd fmla="val 50000"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1" name="Google Shape;281;p16"/>
          <p:cNvGrpSpPr/>
          <p:nvPr/>
        </p:nvGrpSpPr>
        <p:grpSpPr>
          <a:xfrm>
            <a:off x="5226025" y="1847850"/>
            <a:ext cx="404650" cy="98100"/>
            <a:chOff x="729625" y="552000"/>
            <a:chExt cx="404650" cy="98100"/>
          </a:xfrm>
        </p:grpSpPr>
        <p:sp>
          <p:nvSpPr>
            <p:cNvPr id="282" name="Google Shape;282;p16"/>
            <p:cNvSpPr/>
            <p:nvPr/>
          </p:nvSpPr>
          <p:spPr>
            <a:xfrm>
              <a:off x="729625" y="552000"/>
              <a:ext cx="98100" cy="98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
            <p:cNvSpPr/>
            <p:nvPr/>
          </p:nvSpPr>
          <p:spPr>
            <a:xfrm>
              <a:off x="882900" y="552000"/>
              <a:ext cx="98100" cy="981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6"/>
            <p:cNvSpPr/>
            <p:nvPr/>
          </p:nvSpPr>
          <p:spPr>
            <a:xfrm>
              <a:off x="1036175" y="552000"/>
              <a:ext cx="98100" cy="981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5" name="Google Shape;285;p16"/>
          <p:cNvSpPr txBox="1"/>
          <p:nvPr/>
        </p:nvSpPr>
        <p:spPr>
          <a:xfrm>
            <a:off x="5286900" y="2133075"/>
            <a:ext cx="2693400" cy="112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Music has the power to  </a:t>
            </a:r>
            <a:r>
              <a:rPr lang="en" sz="2000">
                <a:solidFill>
                  <a:schemeClr val="dk2"/>
                </a:solidFill>
                <a:latin typeface="Lexend Deca Medium"/>
                <a:ea typeface="Lexend Deca Medium"/>
                <a:cs typeface="Lexend Deca Medium"/>
                <a:sym typeface="Lexend Deca Medium"/>
              </a:rPr>
              <a:t>   </a:t>
            </a:r>
            <a:r>
              <a:rPr b="1" i="1" lang="en" sz="2000">
                <a:solidFill>
                  <a:schemeClr val="dk1"/>
                </a:solidFill>
                <a:latin typeface="Lexend Deca"/>
                <a:ea typeface="Lexend Deca"/>
                <a:cs typeface="Lexend Deca"/>
                <a:sym typeface="Lexend Deca"/>
              </a:rPr>
              <a:t>transport listeners.</a:t>
            </a:r>
            <a:r>
              <a:rPr b="1" lang="en" sz="2000">
                <a:solidFill>
                  <a:schemeClr val="dk2"/>
                </a:solidFill>
                <a:latin typeface="Lexend Deca"/>
                <a:ea typeface="Lexend Deca"/>
                <a:cs typeface="Lexend Deca"/>
                <a:sym typeface="Lexend Deca"/>
              </a:rPr>
              <a:t>  </a:t>
            </a:r>
            <a:endParaRPr b="1" sz="2000">
              <a:solidFill>
                <a:schemeClr val="dk2"/>
              </a:solidFill>
              <a:latin typeface="Lexend Deca"/>
              <a:ea typeface="Lexend Deca"/>
              <a:cs typeface="Lexend Deca"/>
              <a:sym typeface="Lexend Dec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7"/>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2 Additional Interviews</a:t>
            </a:r>
            <a:endParaRPr/>
          </a:p>
        </p:txBody>
      </p:sp>
      <p:grpSp>
        <p:nvGrpSpPr>
          <p:cNvPr id="291" name="Google Shape;291;p17"/>
          <p:cNvGrpSpPr/>
          <p:nvPr/>
        </p:nvGrpSpPr>
        <p:grpSpPr>
          <a:xfrm>
            <a:off x="1540834" y="3155750"/>
            <a:ext cx="2808604" cy="859300"/>
            <a:chOff x="4994009" y="3051675"/>
            <a:chExt cx="2808604" cy="859300"/>
          </a:xfrm>
        </p:grpSpPr>
        <p:sp>
          <p:nvSpPr>
            <p:cNvPr id="292" name="Google Shape;292;p17"/>
            <p:cNvSpPr txBox="1"/>
            <p:nvPr/>
          </p:nvSpPr>
          <p:spPr>
            <a:xfrm>
              <a:off x="4994013" y="3405475"/>
              <a:ext cx="2808600" cy="5055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rgbClr val="FFFFFF"/>
                  </a:solidFill>
                  <a:latin typeface="Metrophobic"/>
                  <a:ea typeface="Metrophobic"/>
                  <a:cs typeface="Metrophobic"/>
                  <a:sym typeface="Metrophobic"/>
                </a:rPr>
                <a:t>Data Analyst from Mountain View</a:t>
              </a:r>
              <a:endParaRPr sz="1600">
                <a:solidFill>
                  <a:srgbClr val="FFFFFF"/>
                </a:solidFill>
                <a:latin typeface="Metrophobic"/>
                <a:ea typeface="Metrophobic"/>
                <a:cs typeface="Metrophobic"/>
                <a:sym typeface="Metrophobic"/>
              </a:endParaRPr>
            </a:p>
          </p:txBody>
        </p:sp>
        <p:sp>
          <p:nvSpPr>
            <p:cNvPr id="293" name="Google Shape;293;p17"/>
            <p:cNvSpPr txBox="1"/>
            <p:nvPr/>
          </p:nvSpPr>
          <p:spPr>
            <a:xfrm>
              <a:off x="4994009" y="3051675"/>
              <a:ext cx="1656000" cy="3057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rgbClr val="FFFFFF"/>
                  </a:solidFill>
                  <a:latin typeface="Lexend Deca Medium"/>
                  <a:ea typeface="Lexend Deca Medium"/>
                  <a:cs typeface="Lexend Deca Medium"/>
                  <a:sym typeface="Lexend Deca Medium"/>
                </a:rPr>
                <a:t>Yifan Ding</a:t>
              </a:r>
              <a:endParaRPr sz="2000">
                <a:solidFill>
                  <a:srgbClr val="FFFFFF"/>
                </a:solidFill>
                <a:latin typeface="Lexend Deca Medium"/>
                <a:ea typeface="Lexend Deca Medium"/>
                <a:cs typeface="Lexend Deca Medium"/>
                <a:sym typeface="Lexend Deca Medium"/>
              </a:endParaRPr>
            </a:p>
          </p:txBody>
        </p:sp>
      </p:grpSp>
      <p:grpSp>
        <p:nvGrpSpPr>
          <p:cNvPr id="294" name="Google Shape;294;p17"/>
          <p:cNvGrpSpPr/>
          <p:nvPr/>
        </p:nvGrpSpPr>
        <p:grpSpPr>
          <a:xfrm>
            <a:off x="1629967" y="4098050"/>
            <a:ext cx="1172620" cy="305700"/>
            <a:chOff x="5083142" y="3993975"/>
            <a:chExt cx="1172620" cy="305700"/>
          </a:xfrm>
        </p:grpSpPr>
        <p:grpSp>
          <p:nvGrpSpPr>
            <p:cNvPr id="295" name="Google Shape;295;p17"/>
            <p:cNvGrpSpPr/>
            <p:nvPr/>
          </p:nvGrpSpPr>
          <p:grpSpPr>
            <a:xfrm>
              <a:off x="5083142" y="4029830"/>
              <a:ext cx="240229" cy="233993"/>
              <a:chOff x="5548725" y="1996100"/>
              <a:chExt cx="275650" cy="269950"/>
            </a:xfrm>
          </p:grpSpPr>
          <p:sp>
            <p:nvSpPr>
              <p:cNvPr id="296" name="Google Shape;296;p17"/>
              <p:cNvSpPr/>
              <p:nvPr/>
            </p:nvSpPr>
            <p:spPr>
              <a:xfrm>
                <a:off x="5548725" y="1996100"/>
                <a:ext cx="275650" cy="269950"/>
              </a:xfrm>
              <a:custGeom>
                <a:rect b="b" l="l" r="r" t="t"/>
                <a:pathLst>
                  <a:path extrusionOk="0" h="10798" w="11026">
                    <a:moveTo>
                      <a:pt x="5503" y="1"/>
                    </a:moveTo>
                    <a:cubicBezTo>
                      <a:pt x="5435" y="1"/>
                      <a:pt x="5367" y="2"/>
                      <a:pt x="5298" y="4"/>
                    </a:cubicBezTo>
                    <a:cubicBezTo>
                      <a:pt x="2330" y="130"/>
                      <a:pt x="0" y="2639"/>
                      <a:pt x="126" y="5607"/>
                    </a:cubicBezTo>
                    <a:cubicBezTo>
                      <a:pt x="247" y="8521"/>
                      <a:pt x="2646" y="10798"/>
                      <a:pt x="5524" y="10798"/>
                    </a:cubicBezTo>
                    <a:cubicBezTo>
                      <a:pt x="5592" y="10798"/>
                      <a:pt x="5660" y="10796"/>
                      <a:pt x="5728" y="10794"/>
                    </a:cubicBezTo>
                    <a:cubicBezTo>
                      <a:pt x="8709" y="10670"/>
                      <a:pt x="11026" y="8159"/>
                      <a:pt x="10915" y="5191"/>
                    </a:cubicBezTo>
                    <a:cubicBezTo>
                      <a:pt x="10792" y="2279"/>
                      <a:pt x="8394" y="1"/>
                      <a:pt x="5503" y="1"/>
                    </a:cubicBezTo>
                    <a:close/>
                  </a:path>
                </a:pathLst>
              </a:cu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7"/>
              <p:cNvSpPr/>
              <p:nvPr/>
            </p:nvSpPr>
            <p:spPr>
              <a:xfrm>
                <a:off x="5652025" y="2075800"/>
                <a:ext cx="100250" cy="122700"/>
              </a:xfrm>
              <a:custGeom>
                <a:rect b="b" l="l" r="r" t="t"/>
                <a:pathLst>
                  <a:path extrusionOk="0" h="4908" w="4010">
                    <a:moveTo>
                      <a:pt x="30" y="1"/>
                    </a:moveTo>
                    <a:cubicBezTo>
                      <a:pt x="16" y="1"/>
                      <a:pt x="1" y="14"/>
                      <a:pt x="1" y="34"/>
                    </a:cubicBezTo>
                    <a:lnTo>
                      <a:pt x="1" y="4874"/>
                    </a:lnTo>
                    <a:cubicBezTo>
                      <a:pt x="1" y="4895"/>
                      <a:pt x="16" y="4907"/>
                      <a:pt x="30" y="4907"/>
                    </a:cubicBezTo>
                    <a:cubicBezTo>
                      <a:pt x="35" y="4907"/>
                      <a:pt x="39" y="4906"/>
                      <a:pt x="43" y="4902"/>
                    </a:cubicBezTo>
                    <a:lnTo>
                      <a:pt x="3995" y="2475"/>
                    </a:lnTo>
                    <a:cubicBezTo>
                      <a:pt x="4009" y="2461"/>
                      <a:pt x="4009" y="2447"/>
                      <a:pt x="3995" y="2434"/>
                    </a:cubicBezTo>
                    <a:lnTo>
                      <a:pt x="43" y="6"/>
                    </a:lnTo>
                    <a:cubicBezTo>
                      <a:pt x="39" y="3"/>
                      <a:pt x="35" y="1"/>
                      <a:pt x="30" y="1"/>
                    </a:cubicBezTo>
                    <a:close/>
                  </a:path>
                </a:pathLst>
              </a:custGeom>
              <a:solidFill>
                <a:srgbClr val="E8EA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17"/>
            <p:cNvSpPr txBox="1"/>
            <p:nvPr/>
          </p:nvSpPr>
          <p:spPr>
            <a:xfrm>
              <a:off x="5323363" y="3993975"/>
              <a:ext cx="932400" cy="30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B600"/>
                  </a:solidFill>
                  <a:latin typeface="Metrophobic"/>
                  <a:ea typeface="Metrophobic"/>
                  <a:cs typeface="Metrophobic"/>
                  <a:sym typeface="Metrophobic"/>
                </a:rPr>
                <a:t>Full playlist</a:t>
              </a:r>
              <a:endParaRPr sz="1000">
                <a:solidFill>
                  <a:srgbClr val="FFB600"/>
                </a:solidFill>
                <a:latin typeface="Metrophobic"/>
                <a:ea typeface="Metrophobic"/>
                <a:cs typeface="Metrophobic"/>
                <a:sym typeface="Metrophobic"/>
              </a:endParaRPr>
            </a:p>
          </p:txBody>
        </p:sp>
      </p:grpSp>
      <p:grpSp>
        <p:nvGrpSpPr>
          <p:cNvPr id="299" name="Google Shape;299;p17"/>
          <p:cNvGrpSpPr/>
          <p:nvPr/>
        </p:nvGrpSpPr>
        <p:grpSpPr>
          <a:xfrm>
            <a:off x="3470398" y="1397490"/>
            <a:ext cx="564300" cy="1165025"/>
            <a:chOff x="6923573" y="1293415"/>
            <a:chExt cx="564300" cy="1165025"/>
          </a:xfrm>
        </p:grpSpPr>
        <p:sp>
          <p:nvSpPr>
            <p:cNvPr id="300" name="Google Shape;300;p17"/>
            <p:cNvSpPr/>
            <p:nvPr/>
          </p:nvSpPr>
          <p:spPr>
            <a:xfrm>
              <a:off x="6923573" y="1293415"/>
              <a:ext cx="564300" cy="246000"/>
            </a:xfrm>
            <a:prstGeom prst="roundRect">
              <a:avLst>
                <a:gd fmla="val 50000" name="adj"/>
              </a:avLst>
            </a:prstGeom>
            <a:noFill/>
            <a:ln cap="flat" cmpd="sng" w="9525">
              <a:solidFill>
                <a:srgbClr val="FFB6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FFB600"/>
                  </a:solidFill>
                  <a:latin typeface="Metrophobic"/>
                  <a:ea typeface="Metrophobic"/>
                  <a:cs typeface="Metrophobic"/>
                  <a:sym typeface="Metrophobic"/>
                </a:rPr>
                <a:t>Follow</a:t>
              </a:r>
              <a:endParaRPr sz="1000">
                <a:solidFill>
                  <a:srgbClr val="FFB600"/>
                </a:solidFill>
                <a:latin typeface="Metrophobic"/>
                <a:ea typeface="Metrophobic"/>
                <a:cs typeface="Metrophobic"/>
                <a:sym typeface="Metrophobic"/>
              </a:endParaRPr>
            </a:p>
          </p:txBody>
        </p:sp>
        <p:sp>
          <p:nvSpPr>
            <p:cNvPr id="301" name="Google Shape;301;p17"/>
            <p:cNvSpPr/>
            <p:nvPr/>
          </p:nvSpPr>
          <p:spPr>
            <a:xfrm>
              <a:off x="6923573" y="1752928"/>
              <a:ext cx="564300" cy="246000"/>
            </a:xfrm>
            <a:prstGeom prst="roundRect">
              <a:avLst>
                <a:gd fmla="val 50000" name="adj"/>
              </a:avLst>
            </a:prstGeom>
            <a:no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1000">
                  <a:solidFill>
                    <a:schemeClr val="dk2"/>
                  </a:solidFill>
                  <a:latin typeface="Metrophobic"/>
                  <a:ea typeface="Metrophobic"/>
                  <a:cs typeface="Metrophobic"/>
                  <a:sym typeface="Metrophobic"/>
                </a:rPr>
                <a:t>Like</a:t>
              </a:r>
              <a:endParaRPr sz="1000">
                <a:solidFill>
                  <a:schemeClr val="dk2"/>
                </a:solidFill>
                <a:latin typeface="Metrophobic"/>
                <a:ea typeface="Metrophobic"/>
                <a:cs typeface="Metrophobic"/>
                <a:sym typeface="Metrophobic"/>
              </a:endParaRPr>
            </a:p>
          </p:txBody>
        </p:sp>
        <p:sp>
          <p:nvSpPr>
            <p:cNvPr id="302" name="Google Shape;302;p17"/>
            <p:cNvSpPr/>
            <p:nvPr/>
          </p:nvSpPr>
          <p:spPr>
            <a:xfrm>
              <a:off x="6923573" y="2212440"/>
              <a:ext cx="564300" cy="2460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1000">
                  <a:solidFill>
                    <a:schemeClr val="lt2"/>
                  </a:solidFill>
                  <a:latin typeface="Metrophobic"/>
                  <a:ea typeface="Metrophobic"/>
                  <a:cs typeface="Metrophobic"/>
                  <a:sym typeface="Metrophobic"/>
                </a:rPr>
                <a:t>Share</a:t>
              </a:r>
              <a:endParaRPr sz="1000">
                <a:solidFill>
                  <a:schemeClr val="lt2"/>
                </a:solidFill>
                <a:latin typeface="Metrophobic"/>
                <a:ea typeface="Metrophobic"/>
                <a:cs typeface="Metrophobic"/>
                <a:sym typeface="Metrophobic"/>
              </a:endParaRPr>
            </a:p>
          </p:txBody>
        </p:sp>
      </p:grpSp>
      <p:sp>
        <p:nvSpPr>
          <p:cNvPr id="303" name="Google Shape;303;p17"/>
          <p:cNvSpPr/>
          <p:nvPr/>
        </p:nvSpPr>
        <p:spPr>
          <a:xfrm>
            <a:off x="1629961" y="1397501"/>
            <a:ext cx="1656000" cy="1656000"/>
          </a:xfrm>
          <a:prstGeom prst="rect">
            <a:avLst/>
          </a:prstGeom>
          <a:gradFill>
            <a:gsLst>
              <a:gs pos="0">
                <a:srgbClr val="FF6A92"/>
              </a:gs>
              <a:gs pos="2000">
                <a:srgbClr val="FF6A92"/>
              </a:gs>
              <a:gs pos="50000">
                <a:srgbClr val="FFFFFF"/>
              </a:gs>
              <a:gs pos="100000">
                <a:srgbClr val="00B76C"/>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4" name="Google Shape;304;p17"/>
          <p:cNvCxnSpPr/>
          <p:nvPr/>
        </p:nvCxnSpPr>
        <p:spPr>
          <a:xfrm>
            <a:off x="4724405" y="1340925"/>
            <a:ext cx="0" cy="3119400"/>
          </a:xfrm>
          <a:prstGeom prst="straightConnector1">
            <a:avLst/>
          </a:prstGeom>
          <a:noFill/>
          <a:ln cap="flat" cmpd="sng" w="9525">
            <a:solidFill>
              <a:schemeClr val="accent2"/>
            </a:solidFill>
            <a:prstDash val="solid"/>
            <a:round/>
            <a:headEnd len="med" w="med" type="none"/>
            <a:tailEnd len="med" w="med" type="none"/>
          </a:ln>
        </p:spPr>
      </p:cxnSp>
      <p:grpSp>
        <p:nvGrpSpPr>
          <p:cNvPr id="305" name="Google Shape;305;p17"/>
          <p:cNvGrpSpPr/>
          <p:nvPr/>
        </p:nvGrpSpPr>
        <p:grpSpPr>
          <a:xfrm>
            <a:off x="2175806" y="1949158"/>
            <a:ext cx="564304" cy="552688"/>
            <a:chOff x="7652841" y="1224975"/>
            <a:chExt cx="451696" cy="442398"/>
          </a:xfrm>
        </p:grpSpPr>
        <p:sp>
          <p:nvSpPr>
            <p:cNvPr id="306" name="Google Shape;306;p17"/>
            <p:cNvSpPr/>
            <p:nvPr/>
          </p:nvSpPr>
          <p:spPr>
            <a:xfrm>
              <a:off x="7652841" y="1224975"/>
              <a:ext cx="451696" cy="442398"/>
            </a:xfrm>
            <a:custGeom>
              <a:rect b="b" l="l" r="r" t="t"/>
              <a:pathLst>
                <a:path extrusionOk="0" h="9278" w="9473">
                  <a:moveTo>
                    <a:pt x="4868" y="1123"/>
                  </a:moveTo>
                  <a:cubicBezTo>
                    <a:pt x="6671" y="1123"/>
                    <a:pt x="8155" y="2497"/>
                    <a:pt x="8349" y="4230"/>
                  </a:cubicBezTo>
                  <a:lnTo>
                    <a:pt x="7989" y="4230"/>
                  </a:lnTo>
                  <a:cubicBezTo>
                    <a:pt x="7906" y="4230"/>
                    <a:pt x="7836" y="4244"/>
                    <a:pt x="7752" y="4258"/>
                  </a:cubicBezTo>
                  <a:cubicBezTo>
                    <a:pt x="7711" y="2788"/>
                    <a:pt x="6491" y="1609"/>
                    <a:pt x="5007" y="1609"/>
                  </a:cubicBezTo>
                  <a:lnTo>
                    <a:pt x="4258" y="1609"/>
                  </a:lnTo>
                  <a:cubicBezTo>
                    <a:pt x="2774" y="1609"/>
                    <a:pt x="1567" y="2774"/>
                    <a:pt x="1499" y="4230"/>
                  </a:cubicBezTo>
                  <a:lnTo>
                    <a:pt x="1138" y="4230"/>
                  </a:lnTo>
                  <a:cubicBezTo>
                    <a:pt x="1318" y="2497"/>
                    <a:pt x="2802" y="1123"/>
                    <a:pt x="4605" y="1123"/>
                  </a:cubicBezTo>
                  <a:close/>
                  <a:moveTo>
                    <a:pt x="5007" y="1983"/>
                  </a:moveTo>
                  <a:cubicBezTo>
                    <a:pt x="6325" y="1983"/>
                    <a:pt x="7392" y="3052"/>
                    <a:pt x="7392" y="4368"/>
                  </a:cubicBezTo>
                  <a:lnTo>
                    <a:pt x="7392" y="4951"/>
                  </a:lnTo>
                  <a:lnTo>
                    <a:pt x="6713" y="4951"/>
                  </a:lnTo>
                  <a:cubicBezTo>
                    <a:pt x="5881" y="4951"/>
                    <a:pt x="5506" y="4355"/>
                    <a:pt x="5493" y="4327"/>
                  </a:cubicBezTo>
                  <a:cubicBezTo>
                    <a:pt x="5445" y="4244"/>
                    <a:pt x="5358" y="4201"/>
                    <a:pt x="5275" y="4201"/>
                  </a:cubicBezTo>
                  <a:cubicBezTo>
                    <a:pt x="5165" y="4201"/>
                    <a:pt x="5062" y="4275"/>
                    <a:pt x="5062" y="4424"/>
                  </a:cubicBezTo>
                  <a:lnTo>
                    <a:pt x="5062" y="5006"/>
                  </a:lnTo>
                  <a:cubicBezTo>
                    <a:pt x="4535" y="4951"/>
                    <a:pt x="4161" y="4799"/>
                    <a:pt x="3939" y="4674"/>
                  </a:cubicBezTo>
                  <a:cubicBezTo>
                    <a:pt x="3648" y="4507"/>
                    <a:pt x="3523" y="4355"/>
                    <a:pt x="3523" y="4355"/>
                  </a:cubicBezTo>
                  <a:cubicBezTo>
                    <a:pt x="3475" y="4283"/>
                    <a:pt x="3389" y="4242"/>
                    <a:pt x="3309" y="4242"/>
                  </a:cubicBezTo>
                  <a:cubicBezTo>
                    <a:pt x="3204" y="4242"/>
                    <a:pt x="3107" y="4310"/>
                    <a:pt x="3107" y="4466"/>
                  </a:cubicBezTo>
                  <a:lnTo>
                    <a:pt x="3107" y="5062"/>
                  </a:lnTo>
                  <a:cubicBezTo>
                    <a:pt x="2677" y="4993"/>
                    <a:pt x="2288" y="4771"/>
                    <a:pt x="2026" y="4411"/>
                  </a:cubicBezTo>
                  <a:cubicBezTo>
                    <a:pt x="2011" y="4396"/>
                    <a:pt x="1998" y="4383"/>
                    <a:pt x="1970" y="4368"/>
                  </a:cubicBezTo>
                  <a:cubicBezTo>
                    <a:pt x="1942" y="4341"/>
                    <a:pt x="1900" y="4327"/>
                    <a:pt x="1872" y="4313"/>
                  </a:cubicBezTo>
                  <a:cubicBezTo>
                    <a:pt x="1900" y="3024"/>
                    <a:pt x="2954" y="1983"/>
                    <a:pt x="4258" y="1983"/>
                  </a:cubicBezTo>
                  <a:close/>
                  <a:moveTo>
                    <a:pt x="4868" y="361"/>
                  </a:moveTo>
                  <a:cubicBezTo>
                    <a:pt x="6005" y="361"/>
                    <a:pt x="7059" y="805"/>
                    <a:pt x="7863" y="1609"/>
                  </a:cubicBezTo>
                  <a:cubicBezTo>
                    <a:pt x="8668" y="2399"/>
                    <a:pt x="9098" y="3468"/>
                    <a:pt x="9098" y="4590"/>
                  </a:cubicBezTo>
                  <a:lnTo>
                    <a:pt x="9098" y="5104"/>
                  </a:lnTo>
                  <a:lnTo>
                    <a:pt x="8738" y="5104"/>
                  </a:lnTo>
                  <a:cubicBezTo>
                    <a:pt x="8723" y="4923"/>
                    <a:pt x="8751" y="4535"/>
                    <a:pt x="8723" y="4368"/>
                  </a:cubicBezTo>
                  <a:cubicBezTo>
                    <a:pt x="8599" y="2358"/>
                    <a:pt x="6920" y="763"/>
                    <a:pt x="4868" y="763"/>
                  </a:cubicBezTo>
                  <a:lnTo>
                    <a:pt x="4605" y="763"/>
                  </a:lnTo>
                  <a:cubicBezTo>
                    <a:pt x="2566" y="763"/>
                    <a:pt x="888" y="2358"/>
                    <a:pt x="750" y="4368"/>
                  </a:cubicBezTo>
                  <a:cubicBezTo>
                    <a:pt x="722" y="4535"/>
                    <a:pt x="750" y="4923"/>
                    <a:pt x="735" y="5104"/>
                  </a:cubicBezTo>
                  <a:lnTo>
                    <a:pt x="375" y="5104"/>
                  </a:lnTo>
                  <a:lnTo>
                    <a:pt x="375" y="4590"/>
                  </a:lnTo>
                  <a:cubicBezTo>
                    <a:pt x="375" y="3468"/>
                    <a:pt x="818" y="2399"/>
                    <a:pt x="1610" y="1609"/>
                  </a:cubicBezTo>
                  <a:cubicBezTo>
                    <a:pt x="2414" y="805"/>
                    <a:pt x="3481" y="361"/>
                    <a:pt x="4605" y="361"/>
                  </a:cubicBezTo>
                  <a:close/>
                  <a:moveTo>
                    <a:pt x="735" y="5465"/>
                  </a:moveTo>
                  <a:lnTo>
                    <a:pt x="735" y="6075"/>
                  </a:lnTo>
                  <a:lnTo>
                    <a:pt x="375" y="6075"/>
                  </a:lnTo>
                  <a:lnTo>
                    <a:pt x="375" y="5465"/>
                  </a:lnTo>
                  <a:close/>
                  <a:moveTo>
                    <a:pt x="9098" y="5465"/>
                  </a:moveTo>
                  <a:lnTo>
                    <a:pt x="9098" y="6075"/>
                  </a:lnTo>
                  <a:lnTo>
                    <a:pt x="8738" y="6075"/>
                  </a:lnTo>
                  <a:lnTo>
                    <a:pt x="8738" y="5465"/>
                  </a:lnTo>
                  <a:close/>
                  <a:moveTo>
                    <a:pt x="1484" y="4605"/>
                  </a:moveTo>
                  <a:cubicBezTo>
                    <a:pt x="1540" y="4605"/>
                    <a:pt x="1582" y="4618"/>
                    <a:pt x="1637" y="4618"/>
                  </a:cubicBezTo>
                  <a:cubicBezTo>
                    <a:pt x="1665" y="4674"/>
                    <a:pt x="1720" y="4729"/>
                    <a:pt x="1762" y="4799"/>
                  </a:cubicBezTo>
                  <a:lnTo>
                    <a:pt x="1762" y="6338"/>
                  </a:lnTo>
                  <a:cubicBezTo>
                    <a:pt x="1762" y="6519"/>
                    <a:pt x="1776" y="6685"/>
                    <a:pt x="1817" y="6851"/>
                  </a:cubicBezTo>
                  <a:cubicBezTo>
                    <a:pt x="1720" y="6907"/>
                    <a:pt x="1595" y="6948"/>
                    <a:pt x="1484" y="6948"/>
                  </a:cubicBezTo>
                  <a:lnTo>
                    <a:pt x="1110" y="6948"/>
                  </a:lnTo>
                  <a:lnTo>
                    <a:pt x="1110" y="4618"/>
                  </a:lnTo>
                  <a:lnTo>
                    <a:pt x="1110" y="4605"/>
                  </a:lnTo>
                  <a:close/>
                  <a:moveTo>
                    <a:pt x="8363" y="4605"/>
                  </a:moveTo>
                  <a:lnTo>
                    <a:pt x="8363" y="6948"/>
                  </a:lnTo>
                  <a:lnTo>
                    <a:pt x="7989" y="6948"/>
                  </a:lnTo>
                  <a:cubicBezTo>
                    <a:pt x="7850" y="6948"/>
                    <a:pt x="7711" y="6892"/>
                    <a:pt x="7600" y="6809"/>
                  </a:cubicBezTo>
                  <a:cubicBezTo>
                    <a:pt x="7628" y="6657"/>
                    <a:pt x="7642" y="6504"/>
                    <a:pt x="7642" y="6338"/>
                  </a:cubicBezTo>
                  <a:lnTo>
                    <a:pt x="7642" y="5326"/>
                  </a:lnTo>
                  <a:cubicBezTo>
                    <a:pt x="7739" y="5326"/>
                    <a:pt x="7822" y="5243"/>
                    <a:pt x="7822" y="5145"/>
                  </a:cubicBezTo>
                  <a:lnTo>
                    <a:pt x="7822" y="4618"/>
                  </a:lnTo>
                  <a:cubicBezTo>
                    <a:pt x="7863" y="4618"/>
                    <a:pt x="7947" y="4605"/>
                    <a:pt x="7989" y="4605"/>
                  </a:cubicBezTo>
                  <a:close/>
                  <a:moveTo>
                    <a:pt x="4605" y="1"/>
                  </a:moveTo>
                  <a:cubicBezTo>
                    <a:pt x="3370" y="1"/>
                    <a:pt x="2220" y="472"/>
                    <a:pt x="1345" y="1345"/>
                  </a:cubicBezTo>
                  <a:cubicBezTo>
                    <a:pt x="486" y="2205"/>
                    <a:pt x="1" y="3370"/>
                    <a:pt x="1" y="4590"/>
                  </a:cubicBezTo>
                  <a:lnTo>
                    <a:pt x="1" y="6269"/>
                  </a:lnTo>
                  <a:cubicBezTo>
                    <a:pt x="1" y="6365"/>
                    <a:pt x="84" y="6449"/>
                    <a:pt x="195" y="6449"/>
                  </a:cubicBezTo>
                  <a:lnTo>
                    <a:pt x="735" y="6449"/>
                  </a:lnTo>
                  <a:lnTo>
                    <a:pt x="735" y="7129"/>
                  </a:lnTo>
                  <a:cubicBezTo>
                    <a:pt x="735" y="7225"/>
                    <a:pt x="818" y="7309"/>
                    <a:pt x="929" y="7309"/>
                  </a:cubicBezTo>
                  <a:lnTo>
                    <a:pt x="1484" y="7309"/>
                  </a:lnTo>
                  <a:cubicBezTo>
                    <a:pt x="1637" y="7309"/>
                    <a:pt x="1776" y="7281"/>
                    <a:pt x="1900" y="7225"/>
                  </a:cubicBezTo>
                  <a:cubicBezTo>
                    <a:pt x="2275" y="8418"/>
                    <a:pt x="3385" y="9278"/>
                    <a:pt x="4702" y="9278"/>
                  </a:cubicBezTo>
                  <a:cubicBezTo>
                    <a:pt x="5173" y="9278"/>
                    <a:pt x="5617" y="9181"/>
                    <a:pt x="6020" y="8973"/>
                  </a:cubicBezTo>
                  <a:cubicBezTo>
                    <a:pt x="6116" y="8917"/>
                    <a:pt x="6144" y="8806"/>
                    <a:pt x="6103" y="8723"/>
                  </a:cubicBezTo>
                  <a:cubicBezTo>
                    <a:pt x="6073" y="8656"/>
                    <a:pt x="6011" y="8615"/>
                    <a:pt x="5943" y="8615"/>
                  </a:cubicBezTo>
                  <a:cubicBezTo>
                    <a:pt x="5913" y="8615"/>
                    <a:pt x="5883" y="8623"/>
                    <a:pt x="5853" y="8640"/>
                  </a:cubicBezTo>
                  <a:cubicBezTo>
                    <a:pt x="5493" y="8821"/>
                    <a:pt x="5104" y="8904"/>
                    <a:pt x="4702" y="8904"/>
                  </a:cubicBezTo>
                  <a:cubicBezTo>
                    <a:pt x="3301" y="8904"/>
                    <a:pt x="2137" y="7739"/>
                    <a:pt x="2137" y="6338"/>
                  </a:cubicBezTo>
                  <a:lnTo>
                    <a:pt x="2137" y="5132"/>
                  </a:lnTo>
                  <a:cubicBezTo>
                    <a:pt x="2483" y="5381"/>
                    <a:pt x="2871" y="5548"/>
                    <a:pt x="3287" y="5548"/>
                  </a:cubicBezTo>
                  <a:cubicBezTo>
                    <a:pt x="3412" y="5548"/>
                    <a:pt x="3564" y="5520"/>
                    <a:pt x="3564" y="5367"/>
                  </a:cubicBezTo>
                  <a:lnTo>
                    <a:pt x="3564" y="4938"/>
                  </a:lnTo>
                  <a:cubicBezTo>
                    <a:pt x="3897" y="5145"/>
                    <a:pt x="4439" y="5367"/>
                    <a:pt x="5243" y="5395"/>
                  </a:cubicBezTo>
                  <a:cubicBezTo>
                    <a:pt x="5367" y="5395"/>
                    <a:pt x="5520" y="5367"/>
                    <a:pt x="5520" y="5215"/>
                  </a:cubicBezTo>
                  <a:lnTo>
                    <a:pt x="5520" y="4965"/>
                  </a:lnTo>
                  <a:cubicBezTo>
                    <a:pt x="5770" y="5145"/>
                    <a:pt x="6116" y="5312"/>
                    <a:pt x="6588" y="5326"/>
                  </a:cubicBezTo>
                  <a:lnTo>
                    <a:pt x="7268" y="5326"/>
                  </a:lnTo>
                  <a:lnTo>
                    <a:pt x="7268" y="6338"/>
                  </a:lnTo>
                  <a:cubicBezTo>
                    <a:pt x="7268" y="6782"/>
                    <a:pt x="7157" y="7225"/>
                    <a:pt x="6935" y="7614"/>
                  </a:cubicBezTo>
                  <a:cubicBezTo>
                    <a:pt x="6879" y="7697"/>
                    <a:pt x="6907" y="7822"/>
                    <a:pt x="7004" y="7863"/>
                  </a:cubicBezTo>
                  <a:cubicBezTo>
                    <a:pt x="7032" y="7882"/>
                    <a:pt x="7064" y="7892"/>
                    <a:pt x="7096" y="7892"/>
                  </a:cubicBezTo>
                  <a:cubicBezTo>
                    <a:pt x="7156" y="7892"/>
                    <a:pt x="7217" y="7858"/>
                    <a:pt x="7253" y="7794"/>
                  </a:cubicBezTo>
                  <a:cubicBezTo>
                    <a:pt x="7364" y="7600"/>
                    <a:pt x="7447" y="7406"/>
                    <a:pt x="7517" y="7184"/>
                  </a:cubicBezTo>
                  <a:cubicBezTo>
                    <a:pt x="7656" y="7267"/>
                    <a:pt x="7822" y="7309"/>
                    <a:pt x="7989" y="7309"/>
                  </a:cubicBezTo>
                  <a:lnTo>
                    <a:pt x="8557" y="7309"/>
                  </a:lnTo>
                  <a:cubicBezTo>
                    <a:pt x="8654" y="7309"/>
                    <a:pt x="8738" y="7225"/>
                    <a:pt x="8738" y="7129"/>
                  </a:cubicBezTo>
                  <a:lnTo>
                    <a:pt x="8738" y="6449"/>
                  </a:lnTo>
                  <a:lnTo>
                    <a:pt x="9292" y="6449"/>
                  </a:lnTo>
                  <a:cubicBezTo>
                    <a:pt x="9389" y="6449"/>
                    <a:pt x="9472" y="6365"/>
                    <a:pt x="9472" y="6269"/>
                  </a:cubicBezTo>
                  <a:lnTo>
                    <a:pt x="9472" y="4590"/>
                  </a:lnTo>
                  <a:cubicBezTo>
                    <a:pt x="9472" y="3370"/>
                    <a:pt x="8987" y="2205"/>
                    <a:pt x="8127" y="1345"/>
                  </a:cubicBezTo>
                  <a:cubicBezTo>
                    <a:pt x="7253" y="472"/>
                    <a:pt x="6103" y="1"/>
                    <a:pt x="48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7"/>
            <p:cNvSpPr/>
            <p:nvPr/>
          </p:nvSpPr>
          <p:spPr>
            <a:xfrm>
              <a:off x="7855830" y="1503352"/>
              <a:ext cx="43725" cy="60271"/>
            </a:xfrm>
            <a:custGeom>
              <a:rect b="b" l="l" r="r" t="t"/>
              <a:pathLst>
                <a:path extrusionOk="0" h="1264" w="917">
                  <a:moveTo>
                    <a:pt x="448" y="1"/>
                  </a:moveTo>
                  <a:cubicBezTo>
                    <a:pt x="375" y="1"/>
                    <a:pt x="311" y="51"/>
                    <a:pt x="278" y="126"/>
                  </a:cubicBezTo>
                  <a:lnTo>
                    <a:pt x="28" y="875"/>
                  </a:lnTo>
                  <a:lnTo>
                    <a:pt x="15" y="888"/>
                  </a:lnTo>
                  <a:cubicBezTo>
                    <a:pt x="1" y="971"/>
                    <a:pt x="15" y="1069"/>
                    <a:pt x="71" y="1152"/>
                  </a:cubicBezTo>
                  <a:cubicBezTo>
                    <a:pt x="126" y="1221"/>
                    <a:pt x="209" y="1263"/>
                    <a:pt x="306" y="1263"/>
                  </a:cubicBezTo>
                  <a:lnTo>
                    <a:pt x="736" y="1263"/>
                  </a:lnTo>
                  <a:cubicBezTo>
                    <a:pt x="833" y="1263"/>
                    <a:pt x="916" y="1180"/>
                    <a:pt x="916" y="1082"/>
                  </a:cubicBezTo>
                  <a:cubicBezTo>
                    <a:pt x="916" y="986"/>
                    <a:pt x="833" y="902"/>
                    <a:pt x="736" y="902"/>
                  </a:cubicBezTo>
                  <a:lnTo>
                    <a:pt x="403" y="902"/>
                  </a:lnTo>
                  <a:lnTo>
                    <a:pt x="639" y="250"/>
                  </a:lnTo>
                  <a:cubicBezTo>
                    <a:pt x="666" y="154"/>
                    <a:pt x="611" y="43"/>
                    <a:pt x="514" y="15"/>
                  </a:cubicBezTo>
                  <a:cubicBezTo>
                    <a:pt x="492" y="5"/>
                    <a:pt x="469" y="1"/>
                    <a:pt x="4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7"/>
            <p:cNvSpPr/>
            <p:nvPr/>
          </p:nvSpPr>
          <p:spPr>
            <a:xfrm>
              <a:off x="7854543" y="1595286"/>
              <a:ext cx="48302" cy="17261"/>
            </a:xfrm>
            <a:custGeom>
              <a:rect b="b" l="l" r="r" t="t"/>
              <a:pathLst>
                <a:path extrusionOk="0" h="362" w="1013">
                  <a:moveTo>
                    <a:pt x="181" y="1"/>
                  </a:moveTo>
                  <a:cubicBezTo>
                    <a:pt x="83" y="1"/>
                    <a:pt x="0" y="84"/>
                    <a:pt x="0" y="180"/>
                  </a:cubicBezTo>
                  <a:cubicBezTo>
                    <a:pt x="0" y="278"/>
                    <a:pt x="83" y="361"/>
                    <a:pt x="181" y="361"/>
                  </a:cubicBezTo>
                  <a:lnTo>
                    <a:pt x="832" y="361"/>
                  </a:lnTo>
                  <a:cubicBezTo>
                    <a:pt x="930" y="361"/>
                    <a:pt x="1013" y="278"/>
                    <a:pt x="1013" y="180"/>
                  </a:cubicBezTo>
                  <a:cubicBezTo>
                    <a:pt x="1013" y="84"/>
                    <a:pt x="930" y="1"/>
                    <a:pt x="8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7"/>
            <p:cNvSpPr/>
            <p:nvPr/>
          </p:nvSpPr>
          <p:spPr>
            <a:xfrm>
              <a:off x="7957682" y="1614312"/>
              <a:ext cx="19264" cy="17499"/>
            </a:xfrm>
            <a:custGeom>
              <a:rect b="b" l="l" r="r" t="t"/>
              <a:pathLst>
                <a:path extrusionOk="0" h="367" w="404">
                  <a:moveTo>
                    <a:pt x="196" y="0"/>
                  </a:moveTo>
                  <a:cubicBezTo>
                    <a:pt x="125" y="0"/>
                    <a:pt x="56" y="38"/>
                    <a:pt x="28" y="114"/>
                  </a:cubicBezTo>
                  <a:cubicBezTo>
                    <a:pt x="0" y="184"/>
                    <a:pt x="15" y="267"/>
                    <a:pt x="84" y="323"/>
                  </a:cubicBezTo>
                  <a:cubicBezTo>
                    <a:pt x="113" y="352"/>
                    <a:pt x="151" y="366"/>
                    <a:pt x="190" y="366"/>
                  </a:cubicBezTo>
                  <a:cubicBezTo>
                    <a:pt x="224" y="366"/>
                    <a:pt x="260" y="356"/>
                    <a:pt x="292" y="336"/>
                  </a:cubicBezTo>
                  <a:cubicBezTo>
                    <a:pt x="375" y="295"/>
                    <a:pt x="403" y="197"/>
                    <a:pt x="375" y="114"/>
                  </a:cubicBezTo>
                  <a:cubicBezTo>
                    <a:pt x="340" y="38"/>
                    <a:pt x="268" y="0"/>
                    <a:pt x="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10" name="Google Shape;310;p17"/>
          <p:cNvPicPr preferRelativeResize="0"/>
          <p:nvPr/>
        </p:nvPicPr>
        <p:blipFill rotWithShape="1">
          <a:blip r:embed="rId3">
            <a:alphaModFix/>
          </a:blip>
          <a:srcRect b="10578" l="0" r="11063" t="18710"/>
          <a:stretch/>
        </p:blipFill>
        <p:spPr>
          <a:xfrm>
            <a:off x="1629975" y="1416750"/>
            <a:ext cx="1656000" cy="1636800"/>
          </a:xfrm>
          <a:prstGeom prst="rect">
            <a:avLst/>
          </a:prstGeom>
          <a:noFill/>
          <a:ln>
            <a:noFill/>
          </a:ln>
        </p:spPr>
      </p:pic>
      <p:sp>
        <p:nvSpPr>
          <p:cNvPr id="311" name="Google Shape;311;p17"/>
          <p:cNvSpPr/>
          <p:nvPr/>
        </p:nvSpPr>
        <p:spPr>
          <a:xfrm>
            <a:off x="5035925" y="1710000"/>
            <a:ext cx="3104700" cy="1966200"/>
          </a:xfrm>
          <a:prstGeom prst="roundRect">
            <a:avLst>
              <a:gd fmla="val 16224" name="adj"/>
            </a:avLst>
          </a:prstGeom>
          <a:solidFill>
            <a:schemeClr val="accent2"/>
          </a:solidFill>
          <a:ln>
            <a:noFill/>
          </a:ln>
          <a:effectLst>
            <a:outerShdw blurRad="57150" rotWithShape="0" algn="bl" dir="5400000" dist="19050">
              <a:srgbClr val="353445">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7"/>
          <p:cNvSpPr/>
          <p:nvPr/>
        </p:nvSpPr>
        <p:spPr>
          <a:xfrm>
            <a:off x="5035875" y="1710000"/>
            <a:ext cx="3104700" cy="373800"/>
          </a:xfrm>
          <a:prstGeom prst="round2SameRect">
            <a:avLst>
              <a:gd fmla="val 50000" name="adj1"/>
              <a:gd fmla="val 0" name="adj2"/>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7"/>
          <p:cNvSpPr txBox="1"/>
          <p:nvPr/>
        </p:nvSpPr>
        <p:spPr>
          <a:xfrm>
            <a:off x="5254850" y="2133075"/>
            <a:ext cx="2693400" cy="16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Strong emotional connections to </a:t>
            </a:r>
            <a:r>
              <a:rPr b="1" i="1" lang="en" sz="2000">
                <a:solidFill>
                  <a:schemeClr val="dk1"/>
                </a:solidFill>
                <a:latin typeface="Lexend Deca"/>
                <a:ea typeface="Lexend Deca"/>
                <a:cs typeface="Lexend Deca"/>
                <a:sym typeface="Lexend Deca"/>
              </a:rPr>
              <a:t>varied music</a:t>
            </a:r>
            <a:r>
              <a:rPr lang="en" sz="2000">
                <a:solidFill>
                  <a:schemeClr val="dk1"/>
                </a:solidFill>
                <a:latin typeface="Lexend Deca Medium"/>
                <a:ea typeface="Lexend Deca Medium"/>
                <a:cs typeface="Lexend Deca Medium"/>
                <a:sym typeface="Lexend Deca Medium"/>
              </a:rPr>
              <a:t> over many years.</a:t>
            </a:r>
            <a:endParaRPr b="1" sz="2000">
              <a:solidFill>
                <a:schemeClr val="dk2"/>
              </a:solidFill>
              <a:latin typeface="Lexend Deca"/>
              <a:ea typeface="Lexend Deca"/>
              <a:cs typeface="Lexend Deca"/>
              <a:sym typeface="Lexend Deca"/>
            </a:endParaRPr>
          </a:p>
        </p:txBody>
      </p:sp>
      <p:grpSp>
        <p:nvGrpSpPr>
          <p:cNvPr id="314" name="Google Shape;314;p17"/>
          <p:cNvGrpSpPr/>
          <p:nvPr/>
        </p:nvGrpSpPr>
        <p:grpSpPr>
          <a:xfrm>
            <a:off x="5218400" y="1847850"/>
            <a:ext cx="404650" cy="98100"/>
            <a:chOff x="729625" y="552000"/>
            <a:chExt cx="404650" cy="98100"/>
          </a:xfrm>
        </p:grpSpPr>
        <p:sp>
          <p:nvSpPr>
            <p:cNvPr id="315" name="Google Shape;315;p17"/>
            <p:cNvSpPr/>
            <p:nvPr/>
          </p:nvSpPr>
          <p:spPr>
            <a:xfrm>
              <a:off x="729625" y="552000"/>
              <a:ext cx="98100" cy="98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7"/>
            <p:cNvSpPr/>
            <p:nvPr/>
          </p:nvSpPr>
          <p:spPr>
            <a:xfrm>
              <a:off x="882900" y="552000"/>
              <a:ext cx="98100" cy="981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7"/>
            <p:cNvSpPr/>
            <p:nvPr/>
          </p:nvSpPr>
          <p:spPr>
            <a:xfrm>
              <a:off x="1036175" y="552000"/>
              <a:ext cx="98100" cy="981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1" name="Shape 321"/>
        <p:cNvGrpSpPr/>
        <p:nvPr/>
      </p:nvGrpSpPr>
      <p:grpSpPr>
        <a:xfrm>
          <a:off x="0" y="0"/>
          <a:ext cx="0" cy="0"/>
          <a:chOff x="0" y="0"/>
          <a:chExt cx="0" cy="0"/>
        </a:xfrm>
      </p:grpSpPr>
      <p:sp>
        <p:nvSpPr>
          <p:cNvPr id="322" name="Google Shape;322;p18"/>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Initial</a:t>
            </a:r>
            <a:r>
              <a:rPr lang="en"/>
              <a:t> POVs</a:t>
            </a:r>
            <a:endParaRPr/>
          </a:p>
        </p:txBody>
      </p:sp>
      <p:pic>
        <p:nvPicPr>
          <p:cNvPr id="323" name="Google Shape;323;p18"/>
          <p:cNvPicPr preferRelativeResize="0"/>
          <p:nvPr/>
        </p:nvPicPr>
        <p:blipFill>
          <a:blip r:embed="rId3">
            <a:alphaModFix/>
          </a:blip>
          <a:stretch>
            <a:fillRect/>
          </a:stretch>
        </p:blipFill>
        <p:spPr>
          <a:xfrm>
            <a:off x="6636250" y="3994950"/>
            <a:ext cx="1103400" cy="1103400"/>
          </a:xfrm>
          <a:prstGeom prst="ellipse">
            <a:avLst/>
          </a:prstGeom>
          <a:noFill/>
          <a:ln>
            <a:noFill/>
          </a:ln>
        </p:spPr>
      </p:pic>
      <p:pic>
        <p:nvPicPr>
          <p:cNvPr id="324" name="Google Shape;324;p18"/>
          <p:cNvPicPr preferRelativeResize="0"/>
          <p:nvPr/>
        </p:nvPicPr>
        <p:blipFill rotWithShape="1">
          <a:blip r:embed="rId4">
            <a:alphaModFix/>
          </a:blip>
          <a:srcRect b="0" l="4388" r="0" t="27562"/>
          <a:stretch/>
        </p:blipFill>
        <p:spPr>
          <a:xfrm>
            <a:off x="7869450" y="3989248"/>
            <a:ext cx="1103400" cy="1114800"/>
          </a:xfrm>
          <a:prstGeom prst="ellipse">
            <a:avLst/>
          </a:prstGeom>
          <a:noFill/>
          <a:ln>
            <a:noFill/>
          </a:ln>
        </p:spPr>
      </p:pic>
      <p:sp>
        <p:nvSpPr>
          <p:cNvPr id="325" name="Google Shape;325;p18"/>
          <p:cNvSpPr txBox="1"/>
          <p:nvPr/>
        </p:nvSpPr>
        <p:spPr>
          <a:xfrm>
            <a:off x="1395400" y="1089125"/>
            <a:ext cx="7028700" cy="3056700"/>
          </a:xfrm>
          <a:prstGeom prst="rect">
            <a:avLst/>
          </a:prstGeom>
          <a:noFill/>
          <a:ln>
            <a:noFill/>
          </a:ln>
        </p:spPr>
        <p:txBody>
          <a:bodyPr anchorCtr="0" anchor="t" bIns="0" lIns="91425" spcFirstLastPara="1" rIns="91425" wrap="square" tIns="0">
            <a:noAutofit/>
          </a:bodyPr>
          <a:lstStyle/>
          <a:p>
            <a:pPr indent="-342900" lvl="0" marL="457200" rtl="0" algn="l">
              <a:spcBef>
                <a:spcPts val="0"/>
              </a:spcBef>
              <a:spcAft>
                <a:spcPts val="0"/>
              </a:spcAft>
              <a:buClr>
                <a:schemeClr val="dk1"/>
              </a:buClr>
              <a:buSzPts val="1800"/>
              <a:buFont typeface="Lexend Deca Medium"/>
              <a:buChar char="●"/>
            </a:pPr>
            <a:r>
              <a:rPr b="1" lang="en" sz="1800">
                <a:solidFill>
                  <a:schemeClr val="dk1"/>
                </a:solidFill>
                <a:latin typeface="Lexend Deca"/>
                <a:ea typeface="Lexend Deca"/>
                <a:cs typeface="Lexend Deca"/>
                <a:sym typeface="Lexend Deca"/>
              </a:rPr>
              <a:t>It would be game-changing</a:t>
            </a:r>
            <a:r>
              <a:rPr lang="en" sz="1800">
                <a:solidFill>
                  <a:schemeClr val="dk1"/>
                </a:solidFill>
                <a:latin typeface="Lexend Deca Medium"/>
                <a:ea typeface="Lexend Deca Medium"/>
                <a:cs typeface="Lexend Deca Medium"/>
                <a:sym typeface="Lexend Deca Medium"/>
              </a:rPr>
              <a:t> </a:t>
            </a:r>
            <a:r>
              <a:rPr lang="en" sz="1600">
                <a:solidFill>
                  <a:srgbClr val="E8EAEE"/>
                </a:solidFill>
                <a:latin typeface="Lexend Deca Medium"/>
                <a:ea typeface="Lexend Deca Medium"/>
                <a:cs typeface="Lexend Deca Medium"/>
                <a:sym typeface="Lexend Deca Medium"/>
              </a:rPr>
              <a:t>to have a platform where </a:t>
            </a:r>
            <a:r>
              <a:rPr lang="en" sz="1600">
                <a:solidFill>
                  <a:srgbClr val="FF6A92"/>
                </a:solidFill>
                <a:latin typeface="Lexend Deca Medium"/>
                <a:ea typeface="Lexend Deca Medium"/>
                <a:cs typeface="Lexend Deca Medium"/>
                <a:sym typeface="Lexend Deca Medium"/>
              </a:rPr>
              <a:t>Diana</a:t>
            </a:r>
            <a:r>
              <a:rPr lang="en" sz="1600">
                <a:solidFill>
                  <a:schemeClr val="dk1"/>
                </a:solidFill>
                <a:latin typeface="Lexend Deca Medium"/>
                <a:ea typeface="Lexend Deca Medium"/>
                <a:cs typeface="Lexend Deca Medium"/>
                <a:sym typeface="Lexend Deca Medium"/>
              </a:rPr>
              <a:t> </a:t>
            </a:r>
            <a:r>
              <a:rPr lang="en" sz="1600">
                <a:solidFill>
                  <a:srgbClr val="E8EAEE"/>
                </a:solidFill>
                <a:latin typeface="Lexend Deca Medium"/>
                <a:ea typeface="Lexend Deca Medium"/>
                <a:cs typeface="Lexend Deca Medium"/>
                <a:sym typeface="Lexend Deca Medium"/>
              </a:rPr>
              <a:t>can listen and annotate their feelings and memories associated with specific songs or genres.</a:t>
            </a:r>
            <a:endParaRPr sz="1600">
              <a:solidFill>
                <a:srgbClr val="E8EAEE"/>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600">
              <a:solidFill>
                <a:srgbClr val="E8EAEE"/>
              </a:solidFill>
              <a:latin typeface="Lexend Deca Medium"/>
              <a:ea typeface="Lexend Deca Medium"/>
              <a:cs typeface="Lexend Deca Medium"/>
              <a:sym typeface="Lexend Deca Medium"/>
            </a:endParaRPr>
          </a:p>
          <a:p>
            <a:pPr indent="-342900" lvl="0" marL="457200" rtl="0" algn="l">
              <a:spcBef>
                <a:spcPts val="0"/>
              </a:spcBef>
              <a:spcAft>
                <a:spcPts val="0"/>
              </a:spcAft>
              <a:buClr>
                <a:schemeClr val="dk1"/>
              </a:buClr>
              <a:buSzPts val="1800"/>
              <a:buFont typeface="Lexend Deca Medium"/>
              <a:buChar char="●"/>
            </a:pPr>
            <a:r>
              <a:rPr b="1" lang="en" sz="1800">
                <a:solidFill>
                  <a:schemeClr val="dk1"/>
                </a:solidFill>
                <a:latin typeface="Lexend Deca"/>
                <a:ea typeface="Lexend Deca"/>
                <a:cs typeface="Lexend Deca"/>
                <a:sym typeface="Lexend Deca"/>
              </a:rPr>
              <a:t>We were surprised to notice</a:t>
            </a:r>
            <a:r>
              <a:rPr b="1" lang="en" sz="1600">
                <a:solidFill>
                  <a:schemeClr val="dk1"/>
                </a:solidFill>
                <a:latin typeface="Lexend Deca"/>
                <a:ea typeface="Lexend Deca"/>
                <a:cs typeface="Lexend Deca"/>
                <a:sym typeface="Lexend Deca"/>
              </a:rPr>
              <a:t> </a:t>
            </a:r>
            <a:r>
              <a:rPr lang="en" sz="1600">
                <a:solidFill>
                  <a:srgbClr val="E8EAEE"/>
                </a:solidFill>
                <a:latin typeface="Lexend Deca Medium"/>
                <a:ea typeface="Lexend Deca Medium"/>
                <a:cs typeface="Lexend Deca Medium"/>
                <a:sym typeface="Lexend Deca Medium"/>
              </a:rPr>
              <a:t>that </a:t>
            </a:r>
            <a:r>
              <a:rPr lang="en" sz="1600">
                <a:solidFill>
                  <a:srgbClr val="FF6A92"/>
                </a:solidFill>
                <a:latin typeface="Lexend Deca Medium"/>
                <a:ea typeface="Lexend Deca Medium"/>
                <a:cs typeface="Lexend Deca Medium"/>
                <a:sym typeface="Lexend Deca Medium"/>
              </a:rPr>
              <a:t>Joseph’s</a:t>
            </a:r>
            <a:r>
              <a:rPr lang="en" sz="1600">
                <a:solidFill>
                  <a:srgbClr val="E8EAEE"/>
                </a:solidFill>
                <a:latin typeface="Lexend Deca Medium"/>
                <a:ea typeface="Lexend Deca Medium"/>
                <a:cs typeface="Lexend Deca Medium"/>
                <a:sym typeface="Lexend Deca Medium"/>
              </a:rPr>
              <a:t> memory of recollecting the “normal” times of his life with a certain song. He recollected the last time he was with his brothers back in Nigeria; they were listening to the song called “Pop Style” by Drake…he mentioned how this added weight to the memory because it was truly the last time his life was considered “normal”..</a:t>
            </a:r>
            <a:r>
              <a:rPr lang="en" sz="1800">
                <a:solidFill>
                  <a:schemeClr val="dk1"/>
                </a:solidFill>
                <a:latin typeface="Lexend Deca Medium"/>
                <a:ea typeface="Lexend Deca Medium"/>
                <a:cs typeface="Lexend Deca Medium"/>
                <a:sym typeface="Lexend Deca Medium"/>
              </a:rPr>
              <a:t>. </a:t>
            </a:r>
            <a:endParaRPr sz="1800">
              <a:solidFill>
                <a:schemeClr val="dk1"/>
              </a:solidFill>
              <a:latin typeface="Lexend Deca Medium"/>
              <a:ea typeface="Lexend Deca Medium"/>
              <a:cs typeface="Lexend Deca Medium"/>
              <a:sym typeface="Lexend Deca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9" name="Shape 329"/>
        <p:cNvGrpSpPr/>
        <p:nvPr/>
      </p:nvGrpSpPr>
      <p:grpSpPr>
        <a:xfrm>
          <a:off x="0" y="0"/>
          <a:ext cx="0" cy="0"/>
          <a:chOff x="0" y="0"/>
          <a:chExt cx="0" cy="0"/>
        </a:xfrm>
      </p:grpSpPr>
      <p:sp>
        <p:nvSpPr>
          <p:cNvPr id="330" name="Google Shape;330;p19"/>
          <p:cNvSpPr txBox="1"/>
          <p:nvPr/>
        </p:nvSpPr>
        <p:spPr>
          <a:xfrm>
            <a:off x="1395400" y="1089125"/>
            <a:ext cx="7028700" cy="3056700"/>
          </a:xfrm>
          <a:prstGeom prst="rect">
            <a:avLst/>
          </a:prstGeom>
          <a:noFill/>
          <a:ln>
            <a:noFill/>
          </a:ln>
        </p:spPr>
        <p:txBody>
          <a:bodyPr anchorCtr="0" anchor="t" bIns="0" lIns="91425" spcFirstLastPara="1" rIns="91425" wrap="square" tIns="0">
            <a:noAutofit/>
          </a:bodyPr>
          <a:lstStyle/>
          <a:p>
            <a:pPr indent="-342900" lvl="0" marL="457200" rtl="0" algn="l">
              <a:spcBef>
                <a:spcPts val="0"/>
              </a:spcBef>
              <a:spcAft>
                <a:spcPts val="0"/>
              </a:spcAft>
              <a:buClr>
                <a:schemeClr val="dk1"/>
              </a:buClr>
              <a:buSzPts val="1800"/>
              <a:buFont typeface="Lexend Deca Medium"/>
              <a:buChar char="●"/>
            </a:pPr>
            <a:r>
              <a:rPr b="1" lang="en" sz="1800">
                <a:solidFill>
                  <a:schemeClr val="dk1"/>
                </a:solidFill>
                <a:latin typeface="Lexend Deca"/>
                <a:ea typeface="Lexend Deca"/>
                <a:cs typeface="Lexend Deca"/>
                <a:sym typeface="Lexend Deca"/>
              </a:rPr>
              <a:t>It would be game-changing</a:t>
            </a:r>
            <a:r>
              <a:rPr lang="en" sz="1800">
                <a:solidFill>
                  <a:schemeClr val="dk1"/>
                </a:solidFill>
                <a:latin typeface="Lexend Deca Medium"/>
                <a:ea typeface="Lexend Deca Medium"/>
                <a:cs typeface="Lexend Deca Medium"/>
                <a:sym typeface="Lexend Deca Medium"/>
              </a:rPr>
              <a:t> </a:t>
            </a:r>
            <a:r>
              <a:rPr lang="en" sz="1600">
                <a:solidFill>
                  <a:srgbClr val="E8EAEE"/>
                </a:solidFill>
                <a:latin typeface="Lexend Deca Medium"/>
                <a:ea typeface="Lexend Deca Medium"/>
                <a:cs typeface="Lexend Deca Medium"/>
                <a:sym typeface="Lexend Deca Medium"/>
              </a:rPr>
              <a:t>to tap into music’s link with personal memories for users like </a:t>
            </a:r>
            <a:r>
              <a:rPr lang="en" sz="1600">
                <a:solidFill>
                  <a:srgbClr val="FF6A92"/>
                </a:solidFill>
                <a:latin typeface="Lexend Deca Medium"/>
                <a:ea typeface="Lexend Deca Medium"/>
                <a:cs typeface="Lexend Deca Medium"/>
                <a:sym typeface="Lexend Deca Medium"/>
              </a:rPr>
              <a:t>Michael</a:t>
            </a:r>
            <a:r>
              <a:rPr lang="en" sz="1600">
                <a:solidFill>
                  <a:srgbClr val="E8EAEE"/>
                </a:solidFill>
                <a:latin typeface="Lexend Deca Medium"/>
                <a:ea typeface="Lexend Deca Medium"/>
                <a:cs typeface="Lexend Deca Medium"/>
                <a:sym typeface="Lexend Deca Medium"/>
              </a:rPr>
              <a:t> to…alter the visual-auditory context of recalling memories, users can refine their introspection and link memory, music, and emotion.</a:t>
            </a:r>
            <a:endParaRPr sz="1600">
              <a:solidFill>
                <a:srgbClr val="E8EAEE"/>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600">
              <a:solidFill>
                <a:srgbClr val="E8EAEE"/>
              </a:solidFill>
              <a:latin typeface="Lexend Deca Medium"/>
              <a:ea typeface="Lexend Deca Medium"/>
              <a:cs typeface="Lexend Deca Medium"/>
              <a:sym typeface="Lexend Deca Medium"/>
            </a:endParaRPr>
          </a:p>
          <a:p>
            <a:pPr indent="-342900" lvl="0" marL="457200" rtl="0" algn="l">
              <a:spcBef>
                <a:spcPts val="0"/>
              </a:spcBef>
              <a:spcAft>
                <a:spcPts val="0"/>
              </a:spcAft>
              <a:buClr>
                <a:schemeClr val="dk1"/>
              </a:buClr>
              <a:buSzPts val="1800"/>
              <a:buFont typeface="Lexend Deca Medium"/>
              <a:buChar char="●"/>
            </a:pPr>
            <a:r>
              <a:rPr b="1" lang="en" sz="1800">
                <a:solidFill>
                  <a:schemeClr val="dk1"/>
                </a:solidFill>
                <a:latin typeface="Lexend Deca"/>
                <a:ea typeface="Lexend Deca"/>
                <a:cs typeface="Lexend Deca"/>
                <a:sym typeface="Lexend Deca"/>
              </a:rPr>
              <a:t>We wonder if </a:t>
            </a:r>
            <a:r>
              <a:rPr lang="en" sz="1600">
                <a:solidFill>
                  <a:srgbClr val="FF6A92"/>
                </a:solidFill>
                <a:latin typeface="Lexend Deca Medium"/>
                <a:ea typeface="Lexend Deca Medium"/>
                <a:cs typeface="Lexend Deca Medium"/>
                <a:sym typeface="Lexend Deca Medium"/>
              </a:rPr>
              <a:t>Yifan’s </a:t>
            </a:r>
            <a:r>
              <a:rPr lang="en" sz="1600">
                <a:solidFill>
                  <a:srgbClr val="E8EAEE"/>
                </a:solidFill>
                <a:latin typeface="Lexend Deca Medium"/>
                <a:ea typeface="Lexend Deca Medium"/>
                <a:cs typeface="Lexend Deca Medium"/>
                <a:sym typeface="Lexend Deca Medium"/>
              </a:rPr>
              <a:t>intense reaction to music reflects a deeper and continually evolving relationship to these songs that she’s carried with her for many years and through many different situations.</a:t>
            </a:r>
            <a:endParaRPr sz="1600">
              <a:solidFill>
                <a:srgbClr val="E8EAEE"/>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600">
              <a:solidFill>
                <a:srgbClr val="E8EAEE"/>
              </a:solidFill>
              <a:latin typeface="Lexend Deca Medium"/>
              <a:ea typeface="Lexend Deca Medium"/>
              <a:cs typeface="Lexend Deca Medium"/>
              <a:sym typeface="Lexend Deca Medium"/>
            </a:endParaRPr>
          </a:p>
          <a:p>
            <a:pPr indent="-330200" lvl="0" marL="457200" rtl="0" algn="l">
              <a:spcBef>
                <a:spcPts val="0"/>
              </a:spcBef>
              <a:spcAft>
                <a:spcPts val="0"/>
              </a:spcAft>
              <a:buClr>
                <a:srgbClr val="E8EAEE"/>
              </a:buClr>
              <a:buSzPts val="1600"/>
              <a:buFont typeface="Lexend Deca Medium"/>
              <a:buChar char="●"/>
            </a:pPr>
            <a:r>
              <a:rPr b="1" lang="en" sz="1800">
                <a:solidFill>
                  <a:schemeClr val="dk1"/>
                </a:solidFill>
                <a:latin typeface="Lexend Deca"/>
                <a:ea typeface="Lexend Deca"/>
                <a:cs typeface="Lexend Deca"/>
                <a:sym typeface="Lexend Deca"/>
              </a:rPr>
              <a:t>We wonder if </a:t>
            </a:r>
            <a:r>
              <a:rPr lang="en" sz="1600">
                <a:solidFill>
                  <a:srgbClr val="FF6A92"/>
                </a:solidFill>
                <a:latin typeface="Lexend Deca Medium"/>
                <a:ea typeface="Lexend Deca Medium"/>
                <a:cs typeface="Lexend Deca Medium"/>
                <a:sym typeface="Lexend Deca Medium"/>
              </a:rPr>
              <a:t>Bryant</a:t>
            </a:r>
            <a:r>
              <a:rPr lang="en" sz="1600">
                <a:solidFill>
                  <a:srgbClr val="E8EAEE"/>
                </a:solidFill>
                <a:latin typeface="Lexend Deca Medium"/>
                <a:ea typeface="Lexend Deca Medium"/>
                <a:cs typeface="Lexend Deca Medium"/>
                <a:sym typeface="Lexend Deca Medium"/>
              </a:rPr>
              <a:t> perceives music as a tool that can shape social dynamics. To him, music plays a crucial role in fostering a comfortable social atmosphere and building connections.</a:t>
            </a:r>
            <a:endParaRPr sz="1600">
              <a:solidFill>
                <a:srgbClr val="E8EAEE"/>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600">
              <a:solidFill>
                <a:srgbClr val="E8EAEE"/>
              </a:solidFill>
              <a:latin typeface="Lexend Deca Medium"/>
              <a:ea typeface="Lexend Deca Medium"/>
              <a:cs typeface="Lexend Deca Medium"/>
              <a:sym typeface="Lexend Deca Medium"/>
            </a:endParaRPr>
          </a:p>
          <a:p>
            <a:pPr indent="0" lvl="0" marL="457200" rtl="0" algn="l">
              <a:spcBef>
                <a:spcPts val="0"/>
              </a:spcBef>
              <a:spcAft>
                <a:spcPts val="0"/>
              </a:spcAft>
              <a:buNone/>
            </a:pPr>
            <a:r>
              <a:t/>
            </a:r>
            <a:endParaRPr sz="1600">
              <a:solidFill>
                <a:srgbClr val="E8EAEE"/>
              </a:solidFill>
              <a:latin typeface="Lexend Deca Medium"/>
              <a:ea typeface="Lexend Deca Medium"/>
              <a:cs typeface="Lexend Deca Medium"/>
              <a:sym typeface="Lexend Deca Medium"/>
            </a:endParaRPr>
          </a:p>
        </p:txBody>
      </p:sp>
      <p:sp>
        <p:nvSpPr>
          <p:cNvPr id="331" name="Google Shape;331;p19"/>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Initial POVs</a:t>
            </a:r>
            <a:endParaRPr/>
          </a:p>
        </p:txBody>
      </p:sp>
      <p:pic>
        <p:nvPicPr>
          <p:cNvPr id="332" name="Google Shape;332;p19"/>
          <p:cNvPicPr preferRelativeResize="0"/>
          <p:nvPr/>
        </p:nvPicPr>
        <p:blipFill>
          <a:blip r:embed="rId3">
            <a:alphaModFix/>
          </a:blip>
          <a:stretch>
            <a:fillRect/>
          </a:stretch>
        </p:blipFill>
        <p:spPr>
          <a:xfrm>
            <a:off x="7895600" y="3958975"/>
            <a:ext cx="1103400" cy="1103400"/>
          </a:xfrm>
          <a:prstGeom prst="ellipse">
            <a:avLst/>
          </a:prstGeom>
          <a:noFill/>
          <a:ln>
            <a:noFill/>
          </a:ln>
        </p:spPr>
      </p:pic>
      <p:pic>
        <p:nvPicPr>
          <p:cNvPr id="333" name="Google Shape;333;p19"/>
          <p:cNvPicPr preferRelativeResize="0"/>
          <p:nvPr/>
        </p:nvPicPr>
        <p:blipFill>
          <a:blip r:embed="rId4">
            <a:alphaModFix/>
          </a:blip>
          <a:stretch>
            <a:fillRect/>
          </a:stretch>
        </p:blipFill>
        <p:spPr>
          <a:xfrm>
            <a:off x="101769" y="2688975"/>
            <a:ext cx="1103400" cy="1103400"/>
          </a:xfrm>
          <a:prstGeom prst="ellipse">
            <a:avLst/>
          </a:prstGeom>
          <a:noFill/>
          <a:ln>
            <a:noFill/>
          </a:ln>
        </p:spPr>
      </p:pic>
      <p:pic>
        <p:nvPicPr>
          <p:cNvPr id="334" name="Google Shape;334;p19"/>
          <p:cNvPicPr preferRelativeResize="0"/>
          <p:nvPr/>
        </p:nvPicPr>
        <p:blipFill rotWithShape="1">
          <a:blip r:embed="rId5">
            <a:alphaModFix/>
          </a:blip>
          <a:srcRect b="10578" l="0" r="11063" t="18710"/>
          <a:stretch/>
        </p:blipFill>
        <p:spPr>
          <a:xfrm>
            <a:off x="101763" y="3965418"/>
            <a:ext cx="1103400" cy="1090500"/>
          </a:xfrm>
          <a:prstGeom prst="ellipse">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0"/>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700"/>
              <a:t>Revisions from Initial Studio 2 POVs</a:t>
            </a:r>
            <a:endParaRPr sz="2700"/>
          </a:p>
        </p:txBody>
      </p:sp>
      <p:grpSp>
        <p:nvGrpSpPr>
          <p:cNvPr id="340" name="Google Shape;340;p20"/>
          <p:cNvGrpSpPr/>
          <p:nvPr/>
        </p:nvGrpSpPr>
        <p:grpSpPr>
          <a:xfrm>
            <a:off x="3147297" y="2892855"/>
            <a:ext cx="3150900" cy="1393800"/>
            <a:chOff x="5038397" y="2854305"/>
            <a:chExt cx="3150900" cy="1393800"/>
          </a:xfrm>
        </p:grpSpPr>
        <p:sp>
          <p:nvSpPr>
            <p:cNvPr id="341" name="Google Shape;341;p20"/>
            <p:cNvSpPr/>
            <p:nvPr/>
          </p:nvSpPr>
          <p:spPr>
            <a:xfrm>
              <a:off x="5038397" y="2854305"/>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 name="Google Shape;342;p20"/>
            <p:cNvGrpSpPr/>
            <p:nvPr/>
          </p:nvGrpSpPr>
          <p:grpSpPr>
            <a:xfrm>
              <a:off x="5288621" y="3012950"/>
              <a:ext cx="2650651" cy="1066800"/>
              <a:chOff x="5288621" y="3012950"/>
              <a:chExt cx="2650651" cy="1066800"/>
            </a:xfrm>
          </p:grpSpPr>
          <p:sp>
            <p:nvSpPr>
              <p:cNvPr id="343" name="Google Shape;343;p20"/>
              <p:cNvSpPr/>
              <p:nvPr/>
            </p:nvSpPr>
            <p:spPr>
              <a:xfrm>
                <a:off x="7783735" y="30633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20"/>
              <p:cNvGrpSpPr/>
              <p:nvPr/>
            </p:nvGrpSpPr>
            <p:grpSpPr>
              <a:xfrm>
                <a:off x="5288621" y="3012950"/>
                <a:ext cx="2650651" cy="1066800"/>
                <a:chOff x="2729125" y="1402600"/>
                <a:chExt cx="2281504" cy="1066800"/>
              </a:xfrm>
            </p:grpSpPr>
            <p:sp>
              <p:nvSpPr>
                <p:cNvPr id="345" name="Google Shape;345;p20"/>
                <p:cNvSpPr txBox="1"/>
                <p:nvPr/>
              </p:nvSpPr>
              <p:spPr>
                <a:xfrm>
                  <a:off x="2729125" y="1681000"/>
                  <a:ext cx="2147100" cy="3108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More direct</a:t>
                  </a:r>
                  <a:endParaRPr sz="2000">
                    <a:solidFill>
                      <a:schemeClr val="dk1"/>
                    </a:solidFill>
                    <a:latin typeface="Lexend Deca Medium"/>
                    <a:ea typeface="Lexend Deca Medium"/>
                    <a:cs typeface="Lexend Deca Medium"/>
                    <a:sym typeface="Lexend Deca Medium"/>
                  </a:endParaRPr>
                </a:p>
              </p:txBody>
            </p:sp>
            <p:sp>
              <p:nvSpPr>
                <p:cNvPr id="346" name="Google Shape;346;p20"/>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r">
                    <a:spcBef>
                      <a:spcPts val="0"/>
                    </a:spcBef>
                    <a:spcAft>
                      <a:spcPts val="1200"/>
                    </a:spcAft>
                    <a:buNone/>
                  </a:pPr>
                  <a:r>
                    <a:rPr lang="en" sz="1600">
                      <a:solidFill>
                        <a:schemeClr val="lt2"/>
                      </a:solidFill>
                      <a:latin typeface="Lexend Deca Medium"/>
                      <a:ea typeface="Lexend Deca Medium"/>
                      <a:cs typeface="Lexend Deca Medium"/>
                      <a:sym typeface="Lexend Deca Medium"/>
                    </a:rPr>
                    <a:t>03</a:t>
                  </a:r>
                  <a:endParaRPr sz="1600">
                    <a:solidFill>
                      <a:schemeClr val="lt2"/>
                    </a:solidFill>
                    <a:latin typeface="Lexend Deca Medium"/>
                    <a:ea typeface="Lexend Deca Medium"/>
                    <a:cs typeface="Lexend Deca Medium"/>
                    <a:sym typeface="Lexend Deca Medium"/>
                  </a:endParaRPr>
                </a:p>
              </p:txBody>
            </p:sp>
            <p:sp>
              <p:nvSpPr>
                <p:cNvPr id="347" name="Google Shape;347;p20"/>
                <p:cNvSpPr txBox="1"/>
                <p:nvPr/>
              </p:nvSpPr>
              <p:spPr>
                <a:xfrm>
                  <a:off x="2729129" y="1991800"/>
                  <a:ext cx="2281500" cy="4776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accent1"/>
                      </a:solidFill>
                      <a:latin typeface="Metrophobic"/>
                      <a:ea typeface="Metrophobic"/>
                      <a:cs typeface="Metrophobic"/>
                      <a:sym typeface="Metrophobic"/>
                    </a:rPr>
                    <a:t>w</a:t>
                  </a:r>
                  <a:r>
                    <a:rPr lang="en" sz="1600">
                      <a:solidFill>
                        <a:schemeClr val="accent1"/>
                      </a:solidFill>
                      <a:latin typeface="Metrophobic"/>
                      <a:ea typeface="Metrophobic"/>
                      <a:cs typeface="Metrophobic"/>
                      <a:sym typeface="Metrophobic"/>
                    </a:rPr>
                    <a:t>hen explaining complex beliefs</a:t>
                  </a:r>
                  <a:endParaRPr sz="1600">
                    <a:solidFill>
                      <a:schemeClr val="accent1"/>
                    </a:solidFill>
                    <a:latin typeface="Metrophobic"/>
                    <a:ea typeface="Metrophobic"/>
                    <a:cs typeface="Metrophobic"/>
                    <a:sym typeface="Metrophobic"/>
                  </a:endParaRPr>
                </a:p>
              </p:txBody>
            </p:sp>
          </p:grpSp>
        </p:grpSp>
      </p:grpSp>
      <p:grpSp>
        <p:nvGrpSpPr>
          <p:cNvPr id="348" name="Google Shape;348;p20"/>
          <p:cNvGrpSpPr/>
          <p:nvPr/>
        </p:nvGrpSpPr>
        <p:grpSpPr>
          <a:xfrm>
            <a:off x="5038397" y="1274850"/>
            <a:ext cx="3150900" cy="1393800"/>
            <a:chOff x="5038397" y="1274850"/>
            <a:chExt cx="3150900" cy="1393800"/>
          </a:xfrm>
        </p:grpSpPr>
        <p:sp>
          <p:nvSpPr>
            <p:cNvPr id="349" name="Google Shape;349;p20"/>
            <p:cNvSpPr/>
            <p:nvPr/>
          </p:nvSpPr>
          <p:spPr>
            <a:xfrm>
              <a:off x="5038397" y="1274850"/>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0" name="Google Shape;350;p20"/>
            <p:cNvGrpSpPr/>
            <p:nvPr/>
          </p:nvGrpSpPr>
          <p:grpSpPr>
            <a:xfrm>
              <a:off x="5288621" y="1433500"/>
              <a:ext cx="2726646" cy="859800"/>
              <a:chOff x="5288621" y="1433500"/>
              <a:chExt cx="2726646" cy="859800"/>
            </a:xfrm>
          </p:grpSpPr>
          <p:sp>
            <p:nvSpPr>
              <p:cNvPr id="351" name="Google Shape;351;p20"/>
              <p:cNvSpPr/>
              <p:nvPr/>
            </p:nvSpPr>
            <p:spPr>
              <a:xfrm>
                <a:off x="7783735" y="148389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2" name="Google Shape;352;p20"/>
              <p:cNvGrpSpPr/>
              <p:nvPr/>
            </p:nvGrpSpPr>
            <p:grpSpPr>
              <a:xfrm>
                <a:off x="5288621" y="1433500"/>
                <a:ext cx="2726646" cy="859800"/>
                <a:chOff x="2729125" y="1402600"/>
                <a:chExt cx="2346915" cy="859800"/>
              </a:xfrm>
            </p:grpSpPr>
            <p:sp>
              <p:nvSpPr>
                <p:cNvPr id="353" name="Google Shape;353;p20"/>
                <p:cNvSpPr txBox="1"/>
                <p:nvPr/>
              </p:nvSpPr>
              <p:spPr>
                <a:xfrm>
                  <a:off x="2729125" y="1681000"/>
                  <a:ext cx="2147100" cy="3108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More concise</a:t>
                  </a:r>
                  <a:endParaRPr sz="2000">
                    <a:solidFill>
                      <a:schemeClr val="dk1"/>
                    </a:solidFill>
                    <a:latin typeface="Lexend Deca Medium"/>
                    <a:ea typeface="Lexend Deca Medium"/>
                    <a:cs typeface="Lexend Deca Medium"/>
                    <a:sym typeface="Lexend Deca Medium"/>
                  </a:endParaRPr>
                </a:p>
              </p:txBody>
            </p:sp>
            <p:sp>
              <p:nvSpPr>
                <p:cNvPr id="354" name="Google Shape;354;p20"/>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r">
                    <a:spcBef>
                      <a:spcPts val="0"/>
                    </a:spcBef>
                    <a:spcAft>
                      <a:spcPts val="1200"/>
                    </a:spcAft>
                    <a:buNone/>
                  </a:pPr>
                  <a:r>
                    <a:rPr lang="en" sz="1600">
                      <a:solidFill>
                        <a:schemeClr val="lt2"/>
                      </a:solidFill>
                      <a:latin typeface="Lexend Deca Medium"/>
                      <a:ea typeface="Lexend Deca Medium"/>
                      <a:cs typeface="Lexend Deca Medium"/>
                      <a:sym typeface="Lexend Deca Medium"/>
                    </a:rPr>
                    <a:t>02</a:t>
                  </a:r>
                  <a:endParaRPr sz="1600">
                    <a:solidFill>
                      <a:schemeClr val="lt2"/>
                    </a:solidFill>
                    <a:latin typeface="Lexend Deca Medium"/>
                    <a:ea typeface="Lexend Deca Medium"/>
                    <a:cs typeface="Lexend Deca Medium"/>
                    <a:sym typeface="Lexend Deca Medium"/>
                  </a:endParaRPr>
                </a:p>
              </p:txBody>
            </p:sp>
            <p:sp>
              <p:nvSpPr>
                <p:cNvPr id="355" name="Google Shape;355;p20"/>
                <p:cNvSpPr txBox="1"/>
                <p:nvPr/>
              </p:nvSpPr>
              <p:spPr>
                <a:xfrm>
                  <a:off x="2729140" y="1991800"/>
                  <a:ext cx="2346900" cy="2706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accent1"/>
                      </a:solidFill>
                      <a:latin typeface="Metrophobic"/>
                      <a:ea typeface="Metrophobic"/>
                      <a:cs typeface="Metrophobic"/>
                      <a:sym typeface="Metrophobic"/>
                    </a:rPr>
                    <a:t>when describing insights</a:t>
                  </a:r>
                  <a:endParaRPr sz="1600">
                    <a:solidFill>
                      <a:schemeClr val="accent1"/>
                    </a:solidFill>
                    <a:latin typeface="Metrophobic"/>
                    <a:ea typeface="Metrophobic"/>
                    <a:cs typeface="Metrophobic"/>
                    <a:sym typeface="Metrophobic"/>
                  </a:endParaRPr>
                </a:p>
              </p:txBody>
            </p:sp>
          </p:grpSp>
        </p:grpSp>
      </p:grpSp>
      <p:grpSp>
        <p:nvGrpSpPr>
          <p:cNvPr id="356" name="Google Shape;356;p20"/>
          <p:cNvGrpSpPr/>
          <p:nvPr/>
        </p:nvGrpSpPr>
        <p:grpSpPr>
          <a:xfrm>
            <a:off x="1695450" y="1274850"/>
            <a:ext cx="3150900" cy="1393800"/>
            <a:chOff x="1695450" y="1274850"/>
            <a:chExt cx="3150900" cy="1393800"/>
          </a:xfrm>
        </p:grpSpPr>
        <p:sp>
          <p:nvSpPr>
            <p:cNvPr id="357" name="Google Shape;357;p20"/>
            <p:cNvSpPr/>
            <p:nvPr/>
          </p:nvSpPr>
          <p:spPr>
            <a:xfrm>
              <a:off x="1695450" y="1274850"/>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8" name="Google Shape;358;p20"/>
            <p:cNvGrpSpPr/>
            <p:nvPr/>
          </p:nvGrpSpPr>
          <p:grpSpPr>
            <a:xfrm>
              <a:off x="1939098" y="1433550"/>
              <a:ext cx="2664168" cy="859800"/>
              <a:chOff x="1939098" y="1433550"/>
              <a:chExt cx="2664168" cy="859800"/>
            </a:xfrm>
          </p:grpSpPr>
          <p:sp>
            <p:nvSpPr>
              <p:cNvPr id="359" name="Google Shape;359;p20"/>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20"/>
              <p:cNvGrpSpPr/>
              <p:nvPr/>
            </p:nvGrpSpPr>
            <p:grpSpPr>
              <a:xfrm>
                <a:off x="2108733" y="1433550"/>
                <a:ext cx="2494532" cy="859800"/>
                <a:chOff x="2729125" y="1402600"/>
                <a:chExt cx="2147127" cy="859800"/>
              </a:xfrm>
            </p:grpSpPr>
            <p:sp>
              <p:nvSpPr>
                <p:cNvPr id="361" name="Google Shape;361;p20"/>
                <p:cNvSpPr txBox="1"/>
                <p:nvPr/>
              </p:nvSpPr>
              <p:spPr>
                <a:xfrm>
                  <a:off x="2729125" y="1681000"/>
                  <a:ext cx="2147100" cy="3108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2000">
                      <a:solidFill>
                        <a:schemeClr val="dk1"/>
                      </a:solidFill>
                      <a:latin typeface="Lexend Deca Medium"/>
                      <a:ea typeface="Lexend Deca Medium"/>
                      <a:cs typeface="Lexend Deca Medium"/>
                      <a:sym typeface="Lexend Deca Medium"/>
                    </a:rPr>
                    <a:t>Less “solution-y”</a:t>
                  </a:r>
                  <a:endParaRPr sz="2000">
                    <a:solidFill>
                      <a:schemeClr val="dk1"/>
                    </a:solidFill>
                    <a:latin typeface="Lexend Deca Medium"/>
                    <a:ea typeface="Lexend Deca Medium"/>
                    <a:cs typeface="Lexend Deca Medium"/>
                    <a:sym typeface="Lexend Deca Medium"/>
                  </a:endParaRPr>
                </a:p>
              </p:txBody>
            </p:sp>
            <p:sp>
              <p:nvSpPr>
                <p:cNvPr id="362" name="Google Shape;362;p20"/>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01</a:t>
                  </a:r>
                  <a:endParaRPr sz="1600">
                    <a:solidFill>
                      <a:schemeClr val="lt2"/>
                    </a:solidFill>
                    <a:latin typeface="Lexend Deca Medium"/>
                    <a:ea typeface="Lexend Deca Medium"/>
                    <a:cs typeface="Lexend Deca Medium"/>
                    <a:sym typeface="Lexend Deca Medium"/>
                  </a:endParaRPr>
                </a:p>
              </p:txBody>
            </p:sp>
            <p:sp>
              <p:nvSpPr>
                <p:cNvPr id="363" name="Google Shape;363;p20"/>
                <p:cNvSpPr txBox="1"/>
                <p:nvPr/>
              </p:nvSpPr>
              <p:spPr>
                <a:xfrm>
                  <a:off x="2729125" y="1991800"/>
                  <a:ext cx="2147100" cy="2706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accent1"/>
                      </a:solidFill>
                      <a:latin typeface="Metrophobic"/>
                      <a:ea typeface="Metrophobic"/>
                      <a:cs typeface="Metrophobic"/>
                      <a:sym typeface="Metrophobic"/>
                    </a:rPr>
                    <a:t>f</a:t>
                  </a:r>
                  <a:r>
                    <a:rPr lang="en" sz="1600">
                      <a:solidFill>
                        <a:schemeClr val="accent1"/>
                      </a:solidFill>
                      <a:latin typeface="Metrophobic"/>
                      <a:ea typeface="Metrophobic"/>
                      <a:cs typeface="Metrophobic"/>
                      <a:sym typeface="Metrophobic"/>
                    </a:rPr>
                    <a:t>or the game changers</a:t>
                  </a:r>
                  <a:endParaRPr sz="1600">
                    <a:solidFill>
                      <a:schemeClr val="accent1"/>
                    </a:solidFill>
                    <a:latin typeface="Metrophobic"/>
                    <a:ea typeface="Metrophobic"/>
                    <a:cs typeface="Metrophobic"/>
                    <a:sym typeface="Metrophobic"/>
                  </a:endParaRPr>
                </a:p>
              </p:txBody>
            </p:sp>
          </p:grpSp>
        </p:gr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1"/>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Revisions for Diana’s POV</a:t>
            </a:r>
            <a:endParaRPr/>
          </a:p>
          <a:p>
            <a:pPr indent="0" lvl="0" marL="0" rtl="0" algn="l">
              <a:spcBef>
                <a:spcPts val="0"/>
              </a:spcBef>
              <a:spcAft>
                <a:spcPts val="0"/>
              </a:spcAft>
              <a:buNone/>
            </a:pPr>
            <a:r>
              <a:t/>
            </a:r>
            <a:endParaRPr/>
          </a:p>
        </p:txBody>
      </p:sp>
      <p:sp>
        <p:nvSpPr>
          <p:cNvPr id="369" name="Google Shape;369;p21"/>
          <p:cNvSpPr/>
          <p:nvPr/>
        </p:nvSpPr>
        <p:spPr>
          <a:xfrm>
            <a:off x="1695450" y="1274850"/>
            <a:ext cx="3150900" cy="30585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21"/>
          <p:cNvGrpSpPr/>
          <p:nvPr/>
        </p:nvGrpSpPr>
        <p:grpSpPr>
          <a:xfrm>
            <a:off x="2108725" y="1433550"/>
            <a:ext cx="2494541" cy="2601300"/>
            <a:chOff x="2729118" y="1402600"/>
            <a:chExt cx="2147134" cy="2601300"/>
          </a:xfrm>
        </p:grpSpPr>
        <p:sp>
          <p:nvSpPr>
            <p:cNvPr id="371" name="Google Shape;371;p21"/>
            <p:cNvSpPr txBox="1"/>
            <p:nvPr/>
          </p:nvSpPr>
          <p:spPr>
            <a:xfrm>
              <a:off x="2729118" y="1681000"/>
              <a:ext cx="2147100" cy="23229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b="1" lang="en" sz="1800">
                  <a:solidFill>
                    <a:schemeClr val="dk1"/>
                  </a:solidFill>
                  <a:latin typeface="Lexend Deca"/>
                  <a:ea typeface="Lexend Deca"/>
                  <a:cs typeface="Lexend Deca"/>
                  <a:sym typeface="Lexend Deca"/>
                </a:rPr>
                <a:t>It would be game-changing</a:t>
              </a:r>
              <a:r>
                <a:rPr lang="en" sz="1800">
                  <a:solidFill>
                    <a:schemeClr val="dk1"/>
                  </a:solidFill>
                  <a:latin typeface="Lexend Deca Medium"/>
                  <a:ea typeface="Lexend Deca Medium"/>
                  <a:cs typeface="Lexend Deca Medium"/>
                  <a:sym typeface="Lexend Deca Medium"/>
                </a:rPr>
                <a:t> </a:t>
              </a:r>
              <a:r>
                <a:rPr lang="en" sz="1600" strike="sngStrike">
                  <a:solidFill>
                    <a:schemeClr val="accent1"/>
                  </a:solidFill>
                  <a:latin typeface="Lexend Deca Medium"/>
                  <a:ea typeface="Lexend Deca Medium"/>
                  <a:cs typeface="Lexend Deca Medium"/>
                  <a:sym typeface="Lexend Deca Medium"/>
                </a:rPr>
                <a:t>to have a platform</a:t>
              </a:r>
              <a:r>
                <a:rPr lang="en" sz="1600">
                  <a:solidFill>
                    <a:schemeClr val="accent1"/>
                  </a:solidFill>
                  <a:latin typeface="Lexend Deca Medium"/>
                  <a:ea typeface="Lexend Deca Medium"/>
                  <a:cs typeface="Lexend Deca Medium"/>
                  <a:sym typeface="Lexend Deca Medium"/>
                </a:rPr>
                <a:t> </a:t>
              </a:r>
              <a:r>
                <a:rPr lang="en" sz="1600">
                  <a:solidFill>
                    <a:srgbClr val="E8EAEE"/>
                  </a:solidFill>
                  <a:latin typeface="Lexend Deca Medium"/>
                  <a:ea typeface="Lexend Deca Medium"/>
                  <a:cs typeface="Lexend Deca Medium"/>
                  <a:sym typeface="Lexend Deca Medium"/>
                </a:rPr>
                <a:t>where </a:t>
              </a:r>
              <a:r>
                <a:rPr lang="en" sz="1600">
                  <a:solidFill>
                    <a:srgbClr val="FF6A92"/>
                  </a:solidFill>
                  <a:latin typeface="Lexend Deca Medium"/>
                  <a:ea typeface="Lexend Deca Medium"/>
                  <a:cs typeface="Lexend Deca Medium"/>
                  <a:sym typeface="Lexend Deca Medium"/>
                </a:rPr>
                <a:t>Diana</a:t>
              </a:r>
              <a:r>
                <a:rPr lang="en" sz="1600">
                  <a:solidFill>
                    <a:schemeClr val="dk1"/>
                  </a:solidFill>
                  <a:latin typeface="Lexend Deca Medium"/>
                  <a:ea typeface="Lexend Deca Medium"/>
                  <a:cs typeface="Lexend Deca Medium"/>
                  <a:sym typeface="Lexend Deca Medium"/>
                </a:rPr>
                <a:t> </a:t>
              </a:r>
              <a:r>
                <a:rPr lang="en" sz="1600">
                  <a:solidFill>
                    <a:srgbClr val="E8EAEE"/>
                  </a:solidFill>
                  <a:latin typeface="Lexend Deca Medium"/>
                  <a:ea typeface="Lexend Deca Medium"/>
                  <a:cs typeface="Lexend Deca Medium"/>
                  <a:sym typeface="Lexend Deca Medium"/>
                </a:rPr>
                <a:t>can listen and annotate their feelings and memories associated with specific songs or genres.</a:t>
              </a:r>
              <a:endParaRPr sz="2000">
                <a:solidFill>
                  <a:schemeClr val="dk1"/>
                </a:solidFill>
                <a:latin typeface="Lexend Deca Medium"/>
                <a:ea typeface="Lexend Deca Medium"/>
                <a:cs typeface="Lexend Deca Medium"/>
                <a:sym typeface="Lexend Deca Medium"/>
              </a:endParaRPr>
            </a:p>
          </p:txBody>
        </p:sp>
        <p:sp>
          <p:nvSpPr>
            <p:cNvPr id="372" name="Google Shape;372;p21"/>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Original:</a:t>
              </a:r>
              <a:endParaRPr sz="1600">
                <a:solidFill>
                  <a:schemeClr val="lt2"/>
                </a:solidFill>
                <a:latin typeface="Lexend Deca Medium"/>
                <a:ea typeface="Lexend Deca Medium"/>
                <a:cs typeface="Lexend Deca Medium"/>
                <a:sym typeface="Lexend Deca Medium"/>
              </a:endParaRPr>
            </a:p>
          </p:txBody>
        </p:sp>
      </p:grpSp>
      <p:sp>
        <p:nvSpPr>
          <p:cNvPr id="373" name="Google Shape;373;p21"/>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1"/>
          <p:cNvSpPr/>
          <p:nvPr/>
        </p:nvSpPr>
        <p:spPr>
          <a:xfrm>
            <a:off x="5013075" y="1274850"/>
            <a:ext cx="3150900" cy="30585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5" name="Google Shape;375;p21"/>
          <p:cNvGrpSpPr/>
          <p:nvPr/>
        </p:nvGrpSpPr>
        <p:grpSpPr>
          <a:xfrm>
            <a:off x="5256723" y="1433550"/>
            <a:ext cx="2664168" cy="2601300"/>
            <a:chOff x="1939098" y="1433550"/>
            <a:chExt cx="2664168" cy="2601300"/>
          </a:xfrm>
        </p:grpSpPr>
        <p:grpSp>
          <p:nvGrpSpPr>
            <p:cNvPr id="376" name="Google Shape;376;p21"/>
            <p:cNvGrpSpPr/>
            <p:nvPr/>
          </p:nvGrpSpPr>
          <p:grpSpPr>
            <a:xfrm>
              <a:off x="2108725" y="1433550"/>
              <a:ext cx="2494541" cy="2601300"/>
              <a:chOff x="2729118" y="1402600"/>
              <a:chExt cx="2147134" cy="2601300"/>
            </a:xfrm>
          </p:grpSpPr>
          <p:sp>
            <p:nvSpPr>
              <p:cNvPr id="377" name="Google Shape;377;p21"/>
              <p:cNvSpPr txBox="1"/>
              <p:nvPr/>
            </p:nvSpPr>
            <p:spPr>
              <a:xfrm>
                <a:off x="2729118" y="1681000"/>
                <a:ext cx="2147100" cy="23229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b="1" lang="en" sz="1800">
                    <a:solidFill>
                      <a:schemeClr val="dk1"/>
                    </a:solidFill>
                    <a:latin typeface="Lexend Deca"/>
                    <a:ea typeface="Lexend Deca"/>
                    <a:cs typeface="Lexend Deca"/>
                    <a:sym typeface="Lexend Deca"/>
                  </a:rPr>
                  <a:t>It would be game-changing</a:t>
                </a:r>
                <a:r>
                  <a:rPr lang="en" sz="1800">
                    <a:solidFill>
                      <a:schemeClr val="dk1"/>
                    </a:solidFill>
                    <a:latin typeface="Lexend Deca Medium"/>
                    <a:ea typeface="Lexend Deca Medium"/>
                    <a:cs typeface="Lexend Deca Medium"/>
                    <a:sym typeface="Lexend Deca Medium"/>
                  </a:rPr>
                  <a:t> </a:t>
                </a:r>
                <a:r>
                  <a:rPr lang="en" sz="1600">
                    <a:solidFill>
                      <a:srgbClr val="E8EAEE"/>
                    </a:solidFill>
                    <a:latin typeface="Lexend Deca Medium"/>
                    <a:ea typeface="Lexend Deca Medium"/>
                    <a:cs typeface="Lexend Deca Medium"/>
                    <a:sym typeface="Lexend Deca Medium"/>
                  </a:rPr>
                  <a:t>for users like </a:t>
                </a:r>
                <a:r>
                  <a:rPr lang="en" sz="1600">
                    <a:solidFill>
                      <a:srgbClr val="FF6A92"/>
                    </a:solidFill>
                    <a:latin typeface="Lexend Deca Medium"/>
                    <a:ea typeface="Lexend Deca Medium"/>
                    <a:cs typeface="Lexend Deca Medium"/>
                    <a:sym typeface="Lexend Deca Medium"/>
                  </a:rPr>
                  <a:t>Diana</a:t>
                </a:r>
                <a:r>
                  <a:rPr lang="en" sz="1600">
                    <a:solidFill>
                      <a:srgbClr val="E8EAEE"/>
                    </a:solidFill>
                    <a:latin typeface="Lexend Deca Medium"/>
                    <a:ea typeface="Lexend Deca Medium"/>
                    <a:cs typeface="Lexend Deca Medium"/>
                    <a:sym typeface="Lexend Deca Medium"/>
                  </a:rPr>
                  <a:t> to be able to listen and annotate their feelings and memories associated with specific songs.</a:t>
                </a:r>
                <a:endParaRPr sz="2000">
                  <a:solidFill>
                    <a:schemeClr val="dk1"/>
                  </a:solidFill>
                  <a:latin typeface="Lexend Deca Medium"/>
                  <a:ea typeface="Lexend Deca Medium"/>
                  <a:cs typeface="Lexend Deca Medium"/>
                  <a:sym typeface="Lexend Deca Medium"/>
                </a:endParaRPr>
              </a:p>
              <a:p>
                <a:pPr indent="0" lvl="0" marL="0" rtl="0" algn="l">
                  <a:spcBef>
                    <a:spcPts val="0"/>
                  </a:spcBef>
                  <a:spcAft>
                    <a:spcPts val="1200"/>
                  </a:spcAft>
                  <a:buNone/>
                </a:pPr>
                <a:r>
                  <a:t/>
                </a:r>
                <a:endParaRPr sz="2000">
                  <a:solidFill>
                    <a:schemeClr val="dk1"/>
                  </a:solidFill>
                  <a:latin typeface="Lexend Deca Medium"/>
                  <a:ea typeface="Lexend Deca Medium"/>
                  <a:cs typeface="Lexend Deca Medium"/>
                  <a:sym typeface="Lexend Deca Medium"/>
                </a:endParaRPr>
              </a:p>
            </p:txBody>
          </p:sp>
          <p:sp>
            <p:nvSpPr>
              <p:cNvPr id="378" name="Google Shape;378;p21"/>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Revised:</a:t>
                </a:r>
                <a:endParaRPr sz="1600">
                  <a:solidFill>
                    <a:schemeClr val="lt2"/>
                  </a:solidFill>
                  <a:latin typeface="Lexend Deca Medium"/>
                  <a:ea typeface="Lexend Deca Medium"/>
                  <a:cs typeface="Lexend Deca Medium"/>
                  <a:sym typeface="Lexend Deca Medium"/>
                </a:endParaRPr>
              </a:p>
            </p:txBody>
          </p:sp>
        </p:grpSp>
        <p:sp>
          <p:nvSpPr>
            <p:cNvPr id="379" name="Google Shape;379;p21"/>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80" name="Google Shape;380;p21"/>
          <p:cNvPicPr preferRelativeResize="0"/>
          <p:nvPr/>
        </p:nvPicPr>
        <p:blipFill>
          <a:blip r:embed="rId3">
            <a:alphaModFix/>
          </a:blip>
          <a:stretch>
            <a:fillRect/>
          </a:stretch>
        </p:blipFill>
        <p:spPr>
          <a:xfrm>
            <a:off x="-2" y="3606700"/>
            <a:ext cx="1415400" cy="1415400"/>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 name="Shape 384"/>
        <p:cNvGrpSpPr/>
        <p:nvPr/>
      </p:nvGrpSpPr>
      <p:grpSpPr>
        <a:xfrm>
          <a:off x="0" y="0"/>
          <a:ext cx="0" cy="0"/>
          <a:chOff x="0" y="0"/>
          <a:chExt cx="0" cy="0"/>
        </a:xfrm>
      </p:grpSpPr>
      <p:sp>
        <p:nvSpPr>
          <p:cNvPr id="385" name="Google Shape;385;p22"/>
          <p:cNvSpPr txBox="1"/>
          <p:nvPr/>
        </p:nvSpPr>
        <p:spPr>
          <a:xfrm>
            <a:off x="1276125" y="1403775"/>
            <a:ext cx="3770100" cy="3056700"/>
          </a:xfrm>
          <a:prstGeom prst="rect">
            <a:avLst/>
          </a:prstGeom>
          <a:noFill/>
          <a:ln>
            <a:noFill/>
          </a:ln>
        </p:spPr>
        <p:txBody>
          <a:bodyPr anchorCtr="0" anchor="b" bIns="0" lIns="91425" spcFirstLastPara="1" rIns="91425" wrap="square" tIns="0">
            <a:noAutofit/>
          </a:bodyPr>
          <a:lstStyle/>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p:txBody>
      </p:sp>
      <p:sp>
        <p:nvSpPr>
          <p:cNvPr id="386" name="Google Shape;386;p22"/>
          <p:cNvSpPr txBox="1"/>
          <p:nvPr/>
        </p:nvSpPr>
        <p:spPr>
          <a:xfrm>
            <a:off x="2102925" y="443175"/>
            <a:ext cx="3103800" cy="47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B600"/>
                </a:solidFill>
                <a:latin typeface="Metrophobic"/>
                <a:ea typeface="Metrophobic"/>
                <a:cs typeface="Metrophobic"/>
                <a:sym typeface="Metrophobic"/>
              </a:rPr>
              <a:t>Revised POVs</a:t>
            </a:r>
            <a:endParaRPr b="1" sz="2800">
              <a:solidFill>
                <a:srgbClr val="FFB600"/>
              </a:solidFill>
              <a:latin typeface="Metrophobic"/>
              <a:ea typeface="Metrophobic"/>
              <a:cs typeface="Metrophobic"/>
              <a:sym typeface="Metrophobic"/>
            </a:endParaRPr>
          </a:p>
        </p:txBody>
      </p:sp>
      <p:pic>
        <p:nvPicPr>
          <p:cNvPr id="387" name="Google Shape;387;p22"/>
          <p:cNvPicPr preferRelativeResize="0"/>
          <p:nvPr/>
        </p:nvPicPr>
        <p:blipFill>
          <a:blip r:embed="rId3">
            <a:alphaModFix/>
          </a:blip>
          <a:stretch>
            <a:fillRect/>
          </a:stretch>
        </p:blipFill>
        <p:spPr>
          <a:xfrm>
            <a:off x="-2" y="3606700"/>
            <a:ext cx="1415400" cy="1415400"/>
          </a:xfrm>
          <a:prstGeom prst="ellipse">
            <a:avLst/>
          </a:prstGeom>
          <a:noFill/>
          <a:ln>
            <a:noFill/>
          </a:ln>
        </p:spPr>
      </p:pic>
      <p:sp>
        <p:nvSpPr>
          <p:cNvPr id="388" name="Google Shape;388;p22"/>
          <p:cNvSpPr txBox="1"/>
          <p:nvPr/>
        </p:nvSpPr>
        <p:spPr>
          <a:xfrm>
            <a:off x="1415400" y="1185500"/>
            <a:ext cx="6967500" cy="30567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Diana is a recent Stanford graduate with a background in psychology and education who is now working in an advising role. </a:t>
            </a:r>
            <a:r>
              <a:rPr b="1" lang="en">
                <a:solidFill>
                  <a:schemeClr val="dk2"/>
                </a:solidFill>
                <a:latin typeface="Lexend Deca"/>
                <a:ea typeface="Lexend Deca"/>
                <a:cs typeface="Lexend Deca"/>
                <a:sym typeface="Lexend Deca"/>
              </a:rPr>
              <a:t>Diana frequently uses music as a “backing track” for various activities in her life.</a:t>
            </a:r>
            <a:endParaRPr b="1">
              <a:solidFill>
                <a:schemeClr val="dk2"/>
              </a:solidFill>
              <a:latin typeface="Lexend Deca"/>
              <a:ea typeface="Lexend Deca"/>
              <a:cs typeface="Lexend Deca"/>
              <a:sym typeface="Lexend Deca"/>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Diana's intricate relationship between music, nostalgia, and her emotions; in particular, she expresses how</a:t>
            </a:r>
            <a:r>
              <a:rPr lang="en">
                <a:solidFill>
                  <a:schemeClr val="dk2"/>
                </a:solidFill>
                <a:latin typeface="Lexend Deca Medium"/>
                <a:ea typeface="Lexend Deca Medium"/>
                <a:cs typeface="Lexend Deca Medium"/>
                <a:sym typeface="Lexend Deca Medium"/>
              </a:rPr>
              <a:t> certain songs evoke memories of distinct life events</a:t>
            </a:r>
            <a:r>
              <a:rPr lang="en">
                <a:solidFill>
                  <a:schemeClr val="dk1"/>
                </a:solidFill>
                <a:latin typeface="Lexend Deca Medium"/>
                <a:ea typeface="Lexend Deca Medium"/>
                <a:cs typeface="Lexend Deca Medium"/>
                <a:sym typeface="Lexend Deca Medium"/>
              </a:rPr>
              <a:t>, such as the stress of writing college applications.</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Music for Diana is more than auditory pleasure; it’s a </a:t>
            </a:r>
            <a:r>
              <a:rPr lang="en">
                <a:solidFill>
                  <a:schemeClr val="dk2"/>
                </a:solidFill>
                <a:latin typeface="Lexend Deca Medium"/>
                <a:ea typeface="Lexend Deca Medium"/>
                <a:cs typeface="Lexend Deca Medium"/>
                <a:sym typeface="Lexend Deca Medium"/>
              </a:rPr>
              <a:t>sensory time machine</a:t>
            </a:r>
            <a:r>
              <a:rPr lang="en">
                <a:solidFill>
                  <a:schemeClr val="dk1"/>
                </a:solidFill>
                <a:latin typeface="Lexend Deca Medium"/>
                <a:ea typeface="Lexend Deca Medium"/>
                <a:cs typeface="Lexend Deca Medium"/>
                <a:sym typeface="Lexend Deca Medium"/>
              </a:rPr>
              <a:t>, bringing her back to particular moments, feelings, and memories.</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For users like Diana to be</a:t>
            </a:r>
            <a:r>
              <a:rPr lang="en">
                <a:solidFill>
                  <a:schemeClr val="dk2"/>
                </a:solidFill>
                <a:latin typeface="Lexend Deca Medium"/>
                <a:ea typeface="Lexend Deca Medium"/>
                <a:cs typeface="Lexend Deca Medium"/>
                <a:sym typeface="Lexend Deca Medium"/>
              </a:rPr>
              <a:t> able to listen and annotate their feelings and memories</a:t>
            </a:r>
            <a:r>
              <a:rPr lang="en">
                <a:solidFill>
                  <a:schemeClr val="dk1"/>
                </a:solidFill>
                <a:latin typeface="Lexend Deca Medium"/>
                <a:ea typeface="Lexend Deca Medium"/>
                <a:cs typeface="Lexend Deca Medium"/>
                <a:sym typeface="Lexend Deca Medium"/>
              </a:rPr>
              <a:t> associated with specific songs or genres.</a:t>
            </a:r>
            <a:endParaRPr>
              <a:solidFill>
                <a:schemeClr val="dk1"/>
              </a:solidFill>
              <a:latin typeface="Lexend Deca Medium"/>
              <a:ea typeface="Lexend Deca Medium"/>
              <a:cs typeface="Lexend Deca Medium"/>
              <a:sym typeface="Lexend Deca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3"/>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Revisions for Joseph’s POV</a:t>
            </a:r>
            <a:endParaRPr/>
          </a:p>
        </p:txBody>
      </p:sp>
      <p:sp>
        <p:nvSpPr>
          <p:cNvPr id="394" name="Google Shape;394;p23"/>
          <p:cNvSpPr/>
          <p:nvPr/>
        </p:nvSpPr>
        <p:spPr>
          <a:xfrm>
            <a:off x="1695450" y="1274850"/>
            <a:ext cx="3150900" cy="30585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5" name="Google Shape;395;p23"/>
          <p:cNvGrpSpPr/>
          <p:nvPr/>
        </p:nvGrpSpPr>
        <p:grpSpPr>
          <a:xfrm>
            <a:off x="1939098" y="1433550"/>
            <a:ext cx="2664168" cy="2510400"/>
            <a:chOff x="1939098" y="1433550"/>
            <a:chExt cx="2664168" cy="2510400"/>
          </a:xfrm>
        </p:grpSpPr>
        <p:grpSp>
          <p:nvGrpSpPr>
            <p:cNvPr id="396" name="Google Shape;396;p23"/>
            <p:cNvGrpSpPr/>
            <p:nvPr/>
          </p:nvGrpSpPr>
          <p:grpSpPr>
            <a:xfrm>
              <a:off x="2108725" y="1433550"/>
              <a:ext cx="2494541" cy="2510400"/>
              <a:chOff x="2729118" y="1402600"/>
              <a:chExt cx="2147134" cy="2510400"/>
            </a:xfrm>
          </p:grpSpPr>
          <p:sp>
            <p:nvSpPr>
              <p:cNvPr id="397" name="Google Shape;397;p23"/>
              <p:cNvSpPr txBox="1"/>
              <p:nvPr/>
            </p:nvSpPr>
            <p:spPr>
              <a:xfrm>
                <a:off x="2729118" y="1681000"/>
                <a:ext cx="2147100" cy="22320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b="1" lang="en" sz="1800">
                    <a:solidFill>
                      <a:schemeClr val="dk1"/>
                    </a:solidFill>
                    <a:latin typeface="Lexend Deca"/>
                    <a:ea typeface="Lexend Deca"/>
                    <a:cs typeface="Lexend Deca"/>
                    <a:sym typeface="Lexend Deca"/>
                  </a:rPr>
                  <a:t>We were surprised to notice</a:t>
                </a:r>
                <a:r>
                  <a:rPr b="1" lang="en" sz="1600">
                    <a:solidFill>
                      <a:schemeClr val="dk1"/>
                    </a:solidFill>
                    <a:latin typeface="Lexend Deca"/>
                    <a:ea typeface="Lexend Deca"/>
                    <a:cs typeface="Lexend Deca"/>
                    <a:sym typeface="Lexend Deca"/>
                  </a:rPr>
                  <a:t> </a:t>
                </a:r>
                <a:r>
                  <a:rPr lang="en" sz="1600">
                    <a:solidFill>
                      <a:srgbClr val="E8EAEE"/>
                    </a:solidFill>
                    <a:latin typeface="Lexend Deca Medium"/>
                    <a:ea typeface="Lexend Deca Medium"/>
                    <a:cs typeface="Lexend Deca Medium"/>
                    <a:sym typeface="Lexend Deca Medium"/>
                  </a:rPr>
                  <a:t>that </a:t>
                </a:r>
                <a:r>
                  <a:rPr lang="en" sz="1600">
                    <a:solidFill>
                      <a:srgbClr val="FF6A92"/>
                    </a:solidFill>
                    <a:latin typeface="Lexend Deca Medium"/>
                    <a:ea typeface="Lexend Deca Medium"/>
                    <a:cs typeface="Lexend Deca Medium"/>
                    <a:sym typeface="Lexend Deca Medium"/>
                  </a:rPr>
                  <a:t>Joseph’s</a:t>
                </a:r>
                <a:r>
                  <a:rPr lang="en" sz="1600">
                    <a:solidFill>
                      <a:srgbClr val="E8EAEE"/>
                    </a:solidFill>
                    <a:latin typeface="Lexend Deca Medium"/>
                    <a:ea typeface="Lexend Deca Medium"/>
                    <a:cs typeface="Lexend Deca Medium"/>
                    <a:sym typeface="Lexend Deca Medium"/>
                  </a:rPr>
                  <a:t> memory of recollecting the “normal” times of his life with a certain song. He recollected the last time…</a:t>
                </a:r>
                <a:endParaRPr sz="2000">
                  <a:solidFill>
                    <a:schemeClr val="dk1"/>
                  </a:solidFill>
                  <a:latin typeface="Lexend Deca Medium"/>
                  <a:ea typeface="Lexend Deca Medium"/>
                  <a:cs typeface="Lexend Deca Medium"/>
                  <a:sym typeface="Lexend Deca Medium"/>
                </a:endParaRPr>
              </a:p>
            </p:txBody>
          </p:sp>
          <p:sp>
            <p:nvSpPr>
              <p:cNvPr id="398" name="Google Shape;398;p23"/>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Original:</a:t>
                </a:r>
                <a:endParaRPr sz="1600">
                  <a:solidFill>
                    <a:schemeClr val="lt2"/>
                  </a:solidFill>
                  <a:latin typeface="Lexend Deca Medium"/>
                  <a:ea typeface="Lexend Deca Medium"/>
                  <a:cs typeface="Lexend Deca Medium"/>
                  <a:sym typeface="Lexend Deca Medium"/>
                </a:endParaRPr>
              </a:p>
            </p:txBody>
          </p:sp>
        </p:grpSp>
        <p:sp>
          <p:nvSpPr>
            <p:cNvPr id="399" name="Google Shape;399;p23"/>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23"/>
          <p:cNvSpPr/>
          <p:nvPr/>
        </p:nvSpPr>
        <p:spPr>
          <a:xfrm>
            <a:off x="5013075" y="1274850"/>
            <a:ext cx="3150900" cy="30585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1" name="Google Shape;401;p23"/>
          <p:cNvGrpSpPr/>
          <p:nvPr/>
        </p:nvGrpSpPr>
        <p:grpSpPr>
          <a:xfrm>
            <a:off x="5256723" y="1433550"/>
            <a:ext cx="2664168" cy="589200"/>
            <a:chOff x="1939098" y="1433550"/>
            <a:chExt cx="2664168" cy="589200"/>
          </a:xfrm>
        </p:grpSpPr>
        <p:grpSp>
          <p:nvGrpSpPr>
            <p:cNvPr id="402" name="Google Shape;402;p23"/>
            <p:cNvGrpSpPr/>
            <p:nvPr/>
          </p:nvGrpSpPr>
          <p:grpSpPr>
            <a:xfrm>
              <a:off x="2108733" y="1433550"/>
              <a:ext cx="2494532" cy="589200"/>
              <a:chOff x="2729125" y="1402600"/>
              <a:chExt cx="2147127" cy="589200"/>
            </a:xfrm>
          </p:grpSpPr>
          <p:sp>
            <p:nvSpPr>
              <p:cNvPr id="403" name="Google Shape;403;p23"/>
              <p:cNvSpPr txBox="1"/>
              <p:nvPr/>
            </p:nvSpPr>
            <p:spPr>
              <a:xfrm>
                <a:off x="2729125" y="1681000"/>
                <a:ext cx="2147100" cy="3108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b="1" lang="en" sz="1800">
                    <a:solidFill>
                      <a:schemeClr val="dk1"/>
                    </a:solidFill>
                    <a:latin typeface="Lexend Deca"/>
                    <a:ea typeface="Lexend Deca"/>
                    <a:cs typeface="Lexend Deca"/>
                    <a:sym typeface="Lexend Deca"/>
                  </a:rPr>
                  <a:t>We were surprised to notice</a:t>
                </a:r>
                <a:r>
                  <a:rPr b="1" lang="en" sz="1600">
                    <a:solidFill>
                      <a:srgbClr val="FFFFFF"/>
                    </a:solidFill>
                    <a:latin typeface="Lexend Deca"/>
                    <a:ea typeface="Lexend Deca"/>
                    <a:cs typeface="Lexend Deca"/>
                    <a:sym typeface="Lexend Deca"/>
                  </a:rPr>
                  <a:t> </a:t>
                </a:r>
                <a:r>
                  <a:rPr lang="en" sz="1600">
                    <a:solidFill>
                      <a:srgbClr val="FFFFFF"/>
                    </a:solidFill>
                    <a:latin typeface="Lexend Deca Medium"/>
                    <a:ea typeface="Lexend Deca Medium"/>
                    <a:cs typeface="Lexend Deca Medium"/>
                    <a:sym typeface="Lexend Deca Medium"/>
                  </a:rPr>
                  <a:t>certain songs allowed </a:t>
                </a:r>
                <a:r>
                  <a:rPr lang="en" sz="1600">
                    <a:solidFill>
                      <a:srgbClr val="FF6A92"/>
                    </a:solidFill>
                    <a:latin typeface="Lexend Deca Medium"/>
                    <a:ea typeface="Lexend Deca Medium"/>
                    <a:cs typeface="Lexend Deca Medium"/>
                    <a:sym typeface="Lexend Deca Medium"/>
                  </a:rPr>
                  <a:t>Joseph</a:t>
                </a:r>
                <a:r>
                  <a:rPr lang="en" sz="1600">
                    <a:solidFill>
                      <a:srgbClr val="FFFFFF"/>
                    </a:solidFill>
                    <a:latin typeface="Lexend Deca Medium"/>
                    <a:ea typeface="Lexend Deca Medium"/>
                    <a:cs typeface="Lexend Deca Medium"/>
                    <a:sym typeface="Lexend Deca Medium"/>
                  </a:rPr>
                  <a:t> to recollect a life that is “normal” with him and his brothers back in Nigeria.</a:t>
                </a:r>
                <a:endParaRPr sz="2200">
                  <a:solidFill>
                    <a:srgbClr val="FFFFFF"/>
                  </a:solidFill>
                  <a:latin typeface="Lexend Deca Medium"/>
                  <a:ea typeface="Lexend Deca Medium"/>
                  <a:cs typeface="Lexend Deca Medium"/>
                  <a:sym typeface="Lexend Deca Medium"/>
                </a:endParaRPr>
              </a:p>
              <a:p>
                <a:pPr indent="0" lvl="0" marL="0" rtl="0" algn="l">
                  <a:spcBef>
                    <a:spcPts val="0"/>
                  </a:spcBef>
                  <a:spcAft>
                    <a:spcPts val="1200"/>
                  </a:spcAft>
                  <a:buNone/>
                </a:pPr>
                <a:r>
                  <a:t/>
                </a:r>
                <a:endParaRPr b="1" sz="1800">
                  <a:solidFill>
                    <a:schemeClr val="dk1"/>
                  </a:solidFill>
                  <a:latin typeface="Lexend Deca"/>
                  <a:ea typeface="Lexend Deca"/>
                  <a:cs typeface="Lexend Deca"/>
                  <a:sym typeface="Lexend Deca"/>
                </a:endParaRPr>
              </a:p>
            </p:txBody>
          </p:sp>
          <p:sp>
            <p:nvSpPr>
              <p:cNvPr id="404" name="Google Shape;404;p23"/>
              <p:cNvSpPr txBox="1"/>
              <p:nvPr/>
            </p:nvSpPr>
            <p:spPr>
              <a:xfrm>
                <a:off x="2729152" y="1402600"/>
                <a:ext cx="2147100" cy="27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chemeClr val="lt2"/>
                    </a:solidFill>
                    <a:latin typeface="Lexend Deca Medium"/>
                    <a:ea typeface="Lexend Deca Medium"/>
                    <a:cs typeface="Lexend Deca Medium"/>
                    <a:sym typeface="Lexend Deca Medium"/>
                  </a:rPr>
                  <a:t>Revised:</a:t>
                </a:r>
                <a:endParaRPr sz="1600">
                  <a:solidFill>
                    <a:schemeClr val="lt2"/>
                  </a:solidFill>
                  <a:latin typeface="Lexend Deca Medium"/>
                  <a:ea typeface="Lexend Deca Medium"/>
                  <a:cs typeface="Lexend Deca Medium"/>
                  <a:sym typeface="Lexend Deca Medium"/>
                </a:endParaRPr>
              </a:p>
            </p:txBody>
          </p:sp>
        </p:grpSp>
        <p:sp>
          <p:nvSpPr>
            <p:cNvPr id="405" name="Google Shape;405;p23"/>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06" name="Google Shape;406;p23"/>
          <p:cNvPicPr preferRelativeResize="0"/>
          <p:nvPr/>
        </p:nvPicPr>
        <p:blipFill rotWithShape="1">
          <a:blip r:embed="rId3">
            <a:alphaModFix/>
          </a:blip>
          <a:srcRect b="0" l="4388" r="0" t="27562"/>
          <a:stretch/>
        </p:blipFill>
        <p:spPr>
          <a:xfrm>
            <a:off x="80625" y="3717277"/>
            <a:ext cx="1195500" cy="1207800"/>
          </a:xfrm>
          <a:prstGeom prst="ellipse">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24"/>
          <p:cNvSpPr txBox="1"/>
          <p:nvPr/>
        </p:nvSpPr>
        <p:spPr>
          <a:xfrm>
            <a:off x="2102925" y="443175"/>
            <a:ext cx="3103800" cy="47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B600"/>
                </a:solidFill>
                <a:latin typeface="Metrophobic"/>
                <a:ea typeface="Metrophobic"/>
                <a:cs typeface="Metrophobic"/>
                <a:sym typeface="Metrophobic"/>
              </a:rPr>
              <a:t>Revised POVs</a:t>
            </a:r>
            <a:endParaRPr b="1" sz="2800">
              <a:solidFill>
                <a:srgbClr val="FFB600"/>
              </a:solidFill>
              <a:latin typeface="Metrophobic"/>
              <a:ea typeface="Metrophobic"/>
              <a:cs typeface="Metrophobic"/>
              <a:sym typeface="Metrophobic"/>
            </a:endParaRPr>
          </a:p>
        </p:txBody>
      </p:sp>
      <p:sp>
        <p:nvSpPr>
          <p:cNvPr id="412" name="Google Shape;412;p24"/>
          <p:cNvSpPr txBox="1"/>
          <p:nvPr/>
        </p:nvSpPr>
        <p:spPr>
          <a:xfrm>
            <a:off x="1451750" y="1195800"/>
            <a:ext cx="7146000" cy="30567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We met Joseph Lambo, a Software Engineer at Google, who lives in San Francisco but works in Mountain View. On </a:t>
            </a:r>
            <a:r>
              <a:rPr lang="en">
                <a:solidFill>
                  <a:schemeClr val="dk2"/>
                </a:solidFill>
                <a:latin typeface="Lexend Deca Medium"/>
                <a:ea typeface="Lexend Deca Medium"/>
                <a:cs typeface="Lexend Deca Medium"/>
                <a:sym typeface="Lexend Deca Medium"/>
              </a:rPr>
              <a:t>his long commute to work he enjoys listening to music to pass the time. </a:t>
            </a:r>
            <a:endParaRPr>
              <a:solidFill>
                <a:schemeClr val="dk2"/>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We were surprised to notice certain songs allowed him to </a:t>
            </a:r>
            <a:r>
              <a:rPr lang="en">
                <a:solidFill>
                  <a:schemeClr val="dk2"/>
                </a:solidFill>
                <a:latin typeface="Lexend Deca Medium"/>
                <a:ea typeface="Lexend Deca Medium"/>
                <a:cs typeface="Lexend Deca Medium"/>
                <a:sym typeface="Lexend Deca Medium"/>
              </a:rPr>
              <a:t>recollect a life that is “normal”</a:t>
            </a:r>
            <a:r>
              <a:rPr lang="en">
                <a:solidFill>
                  <a:schemeClr val="dk1"/>
                </a:solidFill>
                <a:latin typeface="Lexend Deca Medium"/>
                <a:ea typeface="Lexend Deca Medium"/>
                <a:cs typeface="Lexend Deca Medium"/>
                <a:sym typeface="Lexend Deca Medium"/>
              </a:rPr>
              <a:t> with him and his brothers back in Nigeria.</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We wonder if this means feeling a connection of the past with music holds a large amount of weight on that memory and reminds one of an experience that they</a:t>
            </a:r>
            <a:r>
              <a:rPr lang="en">
                <a:solidFill>
                  <a:schemeClr val="dk2"/>
                </a:solidFill>
                <a:latin typeface="Lexend Deca Medium"/>
                <a:ea typeface="Lexend Deca Medium"/>
                <a:cs typeface="Lexend Deca Medium"/>
                <a:sym typeface="Lexend Deca Medium"/>
              </a:rPr>
              <a:t> felt was more normal than the life they currently live</a:t>
            </a:r>
            <a:r>
              <a:rPr lang="en">
                <a:solidFill>
                  <a:schemeClr val="dk1"/>
                </a:solidFill>
                <a:latin typeface="Lexend Deca Medium"/>
                <a:ea typeface="Lexend Deca Medium"/>
                <a:cs typeface="Lexend Deca Medium"/>
                <a:sym typeface="Lexend Deca Medium"/>
              </a:rPr>
              <a:t>.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It would be game-changing if we could connect users to their past experiences through music that would allow them to</a:t>
            </a:r>
            <a:r>
              <a:rPr lang="en">
                <a:solidFill>
                  <a:schemeClr val="dk2"/>
                </a:solidFill>
                <a:latin typeface="Lexend Deca Medium"/>
                <a:ea typeface="Lexend Deca Medium"/>
                <a:cs typeface="Lexend Deca Medium"/>
                <a:sym typeface="Lexend Deca Medium"/>
              </a:rPr>
              <a:t> reminisce and connect to the times they considered “normal”</a:t>
            </a:r>
            <a:r>
              <a:rPr lang="en">
                <a:solidFill>
                  <a:schemeClr val="dk1"/>
                </a:solidFill>
                <a:latin typeface="Lexend Deca Medium"/>
                <a:ea typeface="Lexend Deca Medium"/>
                <a:cs typeface="Lexend Deca Medium"/>
                <a:sym typeface="Lexend Deca Medium"/>
              </a:rPr>
              <a:t>.</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p:txBody>
      </p:sp>
      <p:pic>
        <p:nvPicPr>
          <p:cNvPr id="413" name="Google Shape;413;p24"/>
          <p:cNvPicPr preferRelativeResize="0"/>
          <p:nvPr/>
        </p:nvPicPr>
        <p:blipFill rotWithShape="1">
          <a:blip r:embed="rId3">
            <a:alphaModFix/>
          </a:blip>
          <a:srcRect b="0" l="4388" r="0" t="27562"/>
          <a:stretch/>
        </p:blipFill>
        <p:spPr>
          <a:xfrm>
            <a:off x="80625" y="3869677"/>
            <a:ext cx="1195500" cy="12078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7" name="Shape 417"/>
        <p:cNvGrpSpPr/>
        <p:nvPr/>
      </p:nvGrpSpPr>
      <p:grpSpPr>
        <a:xfrm>
          <a:off x="0" y="0"/>
          <a:ext cx="0" cy="0"/>
          <a:chOff x="0" y="0"/>
          <a:chExt cx="0" cy="0"/>
        </a:xfrm>
      </p:grpSpPr>
      <p:sp>
        <p:nvSpPr>
          <p:cNvPr id="418" name="Google Shape;418;p25"/>
          <p:cNvSpPr txBox="1"/>
          <p:nvPr/>
        </p:nvSpPr>
        <p:spPr>
          <a:xfrm>
            <a:off x="2102925" y="443175"/>
            <a:ext cx="3103800" cy="47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B600"/>
                </a:solidFill>
                <a:latin typeface="Metrophobic"/>
                <a:ea typeface="Metrophobic"/>
                <a:cs typeface="Metrophobic"/>
                <a:sym typeface="Metrophobic"/>
              </a:rPr>
              <a:t>Revised POVs</a:t>
            </a:r>
            <a:endParaRPr b="1" sz="2800">
              <a:solidFill>
                <a:srgbClr val="FFB600"/>
              </a:solidFill>
              <a:latin typeface="Metrophobic"/>
              <a:ea typeface="Metrophobic"/>
              <a:cs typeface="Metrophobic"/>
              <a:sym typeface="Metrophobic"/>
            </a:endParaRPr>
          </a:p>
        </p:txBody>
      </p:sp>
      <p:sp>
        <p:nvSpPr>
          <p:cNvPr id="419" name="Google Shape;419;p25"/>
          <p:cNvSpPr txBox="1"/>
          <p:nvPr/>
        </p:nvSpPr>
        <p:spPr>
          <a:xfrm>
            <a:off x="1451750" y="1195800"/>
            <a:ext cx="7146000" cy="30567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Joseph Lambo, a Google Software Engineer in Mountain View, commutes from San Francisco.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During his commute, certain </a:t>
            </a:r>
            <a:r>
              <a:rPr lang="en">
                <a:solidFill>
                  <a:schemeClr val="dk2"/>
                </a:solidFill>
                <a:latin typeface="Lexend Deca Medium"/>
                <a:ea typeface="Lexend Deca Medium"/>
                <a:cs typeface="Lexend Deca Medium"/>
                <a:sym typeface="Lexend Deca Medium"/>
              </a:rPr>
              <a:t>songs remind him of a “normal” life</a:t>
            </a:r>
            <a:r>
              <a:rPr lang="en">
                <a:solidFill>
                  <a:schemeClr val="dk1"/>
                </a:solidFill>
                <a:latin typeface="Lexend Deca Medium"/>
                <a:ea typeface="Lexend Deca Medium"/>
                <a:cs typeface="Lexend Deca Medium"/>
                <a:sym typeface="Lexend Deca Medium"/>
              </a:rPr>
              <a:t> with his brothers in Nigeria.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The connection between music and past memories seems potent.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a:solidFill>
                  <a:schemeClr val="dk1"/>
                </a:solidFill>
                <a:latin typeface="Lexend Deca Medium"/>
                <a:ea typeface="Lexend Deca Medium"/>
                <a:cs typeface="Lexend Deca Medium"/>
                <a:sym typeface="Lexend Deca Medium"/>
              </a:rPr>
              <a:t>Leveraging music to help users reconnect with cherished past moments could be transformative for users like Joseph.</a:t>
            </a:r>
            <a:endParaRPr>
              <a:solidFill>
                <a:schemeClr val="dk1"/>
              </a:solidFill>
              <a:latin typeface="Lexend Deca Medium"/>
              <a:ea typeface="Lexend Deca Medium"/>
              <a:cs typeface="Lexend Deca Medium"/>
              <a:sym typeface="Lexend Deca Medium"/>
            </a:endParaRPr>
          </a:p>
        </p:txBody>
      </p:sp>
      <p:pic>
        <p:nvPicPr>
          <p:cNvPr id="420" name="Google Shape;420;p25"/>
          <p:cNvPicPr preferRelativeResize="0"/>
          <p:nvPr/>
        </p:nvPicPr>
        <p:blipFill rotWithShape="1">
          <a:blip r:embed="rId3">
            <a:alphaModFix/>
          </a:blip>
          <a:srcRect b="0" l="4388" r="0" t="27562"/>
          <a:stretch/>
        </p:blipFill>
        <p:spPr>
          <a:xfrm>
            <a:off x="80625" y="3869677"/>
            <a:ext cx="1195500" cy="1207800"/>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6"/>
          <p:cNvSpPr/>
          <p:nvPr/>
        </p:nvSpPr>
        <p:spPr>
          <a:xfrm>
            <a:off x="1695450" y="1274850"/>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6"/>
          <p:cNvSpPr/>
          <p:nvPr/>
        </p:nvSpPr>
        <p:spPr>
          <a:xfrm>
            <a:off x="1695450" y="2854305"/>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6"/>
          <p:cNvSpPr/>
          <p:nvPr/>
        </p:nvSpPr>
        <p:spPr>
          <a:xfrm>
            <a:off x="5038397" y="1274850"/>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6"/>
          <p:cNvSpPr/>
          <p:nvPr/>
        </p:nvSpPr>
        <p:spPr>
          <a:xfrm>
            <a:off x="5038397" y="2854305"/>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Diana’s HMW Map Highlights</a:t>
            </a:r>
            <a:endParaRPr/>
          </a:p>
        </p:txBody>
      </p:sp>
      <p:pic>
        <p:nvPicPr>
          <p:cNvPr id="430" name="Google Shape;430;p26"/>
          <p:cNvPicPr preferRelativeResize="0"/>
          <p:nvPr/>
        </p:nvPicPr>
        <p:blipFill>
          <a:blip r:embed="rId3">
            <a:alphaModFix/>
          </a:blip>
          <a:stretch>
            <a:fillRect/>
          </a:stretch>
        </p:blipFill>
        <p:spPr>
          <a:xfrm>
            <a:off x="5451350" y="3322650"/>
            <a:ext cx="1036050" cy="1040225"/>
          </a:xfrm>
          <a:prstGeom prst="rect">
            <a:avLst/>
          </a:prstGeom>
          <a:noFill/>
          <a:ln>
            <a:noFill/>
          </a:ln>
        </p:spPr>
      </p:pic>
      <p:pic>
        <p:nvPicPr>
          <p:cNvPr id="431" name="Google Shape;431;p26"/>
          <p:cNvPicPr preferRelativeResize="0"/>
          <p:nvPr/>
        </p:nvPicPr>
        <p:blipFill>
          <a:blip r:embed="rId4">
            <a:alphaModFix/>
          </a:blip>
          <a:stretch>
            <a:fillRect/>
          </a:stretch>
        </p:blipFill>
        <p:spPr>
          <a:xfrm>
            <a:off x="6551302" y="3031716"/>
            <a:ext cx="1036050" cy="1038946"/>
          </a:xfrm>
          <a:prstGeom prst="rect">
            <a:avLst/>
          </a:prstGeom>
          <a:noFill/>
          <a:ln>
            <a:noFill/>
          </a:ln>
        </p:spPr>
      </p:pic>
      <p:pic>
        <p:nvPicPr>
          <p:cNvPr id="432" name="Google Shape;432;p26"/>
          <p:cNvPicPr preferRelativeResize="0"/>
          <p:nvPr/>
        </p:nvPicPr>
        <p:blipFill>
          <a:blip r:embed="rId5">
            <a:alphaModFix/>
          </a:blip>
          <a:stretch>
            <a:fillRect/>
          </a:stretch>
        </p:blipFill>
        <p:spPr>
          <a:xfrm>
            <a:off x="5264838" y="3243562"/>
            <a:ext cx="352525" cy="352525"/>
          </a:xfrm>
          <a:prstGeom prst="rect">
            <a:avLst/>
          </a:prstGeom>
          <a:noFill/>
          <a:ln>
            <a:noFill/>
          </a:ln>
        </p:spPr>
      </p:pic>
      <p:pic>
        <p:nvPicPr>
          <p:cNvPr id="433" name="Google Shape;433;p26"/>
          <p:cNvPicPr preferRelativeResize="0"/>
          <p:nvPr/>
        </p:nvPicPr>
        <p:blipFill>
          <a:blip r:embed="rId6">
            <a:alphaModFix/>
          </a:blip>
          <a:stretch>
            <a:fillRect/>
          </a:stretch>
        </p:blipFill>
        <p:spPr>
          <a:xfrm>
            <a:off x="1915975" y="3419825"/>
            <a:ext cx="1100000" cy="1094675"/>
          </a:xfrm>
          <a:prstGeom prst="rect">
            <a:avLst/>
          </a:prstGeom>
          <a:noFill/>
          <a:ln>
            <a:noFill/>
          </a:ln>
        </p:spPr>
      </p:pic>
      <p:pic>
        <p:nvPicPr>
          <p:cNvPr id="434" name="Google Shape;434;p26"/>
          <p:cNvPicPr preferRelativeResize="0"/>
          <p:nvPr/>
        </p:nvPicPr>
        <p:blipFill>
          <a:blip r:embed="rId7">
            <a:alphaModFix/>
          </a:blip>
          <a:stretch>
            <a:fillRect/>
          </a:stretch>
        </p:blipFill>
        <p:spPr>
          <a:xfrm>
            <a:off x="2898938" y="2772625"/>
            <a:ext cx="1036050" cy="1021324"/>
          </a:xfrm>
          <a:prstGeom prst="rect">
            <a:avLst/>
          </a:prstGeom>
          <a:noFill/>
          <a:ln>
            <a:noFill/>
          </a:ln>
        </p:spPr>
      </p:pic>
      <p:pic>
        <p:nvPicPr>
          <p:cNvPr id="435" name="Google Shape;435;p26"/>
          <p:cNvPicPr preferRelativeResize="0"/>
          <p:nvPr/>
        </p:nvPicPr>
        <p:blipFill>
          <a:blip r:embed="rId8">
            <a:alphaModFix/>
          </a:blip>
          <a:stretch>
            <a:fillRect/>
          </a:stretch>
        </p:blipFill>
        <p:spPr>
          <a:xfrm>
            <a:off x="3450903" y="3596075"/>
            <a:ext cx="1010226" cy="1021326"/>
          </a:xfrm>
          <a:prstGeom prst="rect">
            <a:avLst/>
          </a:prstGeom>
          <a:noFill/>
          <a:ln>
            <a:noFill/>
          </a:ln>
        </p:spPr>
      </p:pic>
      <p:pic>
        <p:nvPicPr>
          <p:cNvPr id="436" name="Google Shape;436;p26"/>
          <p:cNvPicPr preferRelativeResize="0"/>
          <p:nvPr/>
        </p:nvPicPr>
        <p:blipFill>
          <a:blip r:embed="rId5">
            <a:alphaModFix/>
          </a:blip>
          <a:stretch>
            <a:fillRect/>
          </a:stretch>
        </p:blipFill>
        <p:spPr>
          <a:xfrm>
            <a:off x="3849200" y="3107037"/>
            <a:ext cx="352525" cy="352525"/>
          </a:xfrm>
          <a:prstGeom prst="rect">
            <a:avLst/>
          </a:prstGeom>
          <a:noFill/>
          <a:ln>
            <a:noFill/>
          </a:ln>
        </p:spPr>
      </p:pic>
      <p:pic>
        <p:nvPicPr>
          <p:cNvPr id="437" name="Google Shape;437;p26"/>
          <p:cNvPicPr preferRelativeResize="0"/>
          <p:nvPr/>
        </p:nvPicPr>
        <p:blipFill>
          <a:blip r:embed="rId9">
            <a:alphaModFix/>
          </a:blip>
          <a:stretch>
            <a:fillRect/>
          </a:stretch>
        </p:blipFill>
        <p:spPr>
          <a:xfrm>
            <a:off x="2272400" y="1165350"/>
            <a:ext cx="1100000" cy="1136311"/>
          </a:xfrm>
          <a:prstGeom prst="rect">
            <a:avLst/>
          </a:prstGeom>
          <a:noFill/>
          <a:ln>
            <a:noFill/>
          </a:ln>
        </p:spPr>
      </p:pic>
      <p:pic>
        <p:nvPicPr>
          <p:cNvPr id="438" name="Google Shape;438;p26"/>
          <p:cNvPicPr preferRelativeResize="0"/>
          <p:nvPr/>
        </p:nvPicPr>
        <p:blipFill>
          <a:blip r:embed="rId10">
            <a:alphaModFix/>
          </a:blip>
          <a:stretch>
            <a:fillRect/>
          </a:stretch>
        </p:blipFill>
        <p:spPr>
          <a:xfrm>
            <a:off x="3475463" y="1426726"/>
            <a:ext cx="1100000" cy="1090036"/>
          </a:xfrm>
          <a:prstGeom prst="rect">
            <a:avLst/>
          </a:prstGeom>
          <a:noFill/>
          <a:ln>
            <a:noFill/>
          </a:ln>
        </p:spPr>
      </p:pic>
      <p:pic>
        <p:nvPicPr>
          <p:cNvPr id="439" name="Google Shape;439;p26"/>
          <p:cNvPicPr preferRelativeResize="0"/>
          <p:nvPr/>
        </p:nvPicPr>
        <p:blipFill>
          <a:blip r:embed="rId11">
            <a:alphaModFix/>
          </a:blip>
          <a:stretch>
            <a:fillRect/>
          </a:stretch>
        </p:blipFill>
        <p:spPr>
          <a:xfrm>
            <a:off x="5928900" y="1408819"/>
            <a:ext cx="1010225" cy="1019731"/>
          </a:xfrm>
          <a:prstGeom prst="rect">
            <a:avLst/>
          </a:prstGeom>
          <a:noFill/>
          <a:ln>
            <a:noFill/>
          </a:ln>
        </p:spPr>
      </p:pic>
      <p:pic>
        <p:nvPicPr>
          <p:cNvPr id="440" name="Google Shape;440;p26"/>
          <p:cNvPicPr preferRelativeResize="0"/>
          <p:nvPr/>
        </p:nvPicPr>
        <p:blipFill>
          <a:blip r:embed="rId5">
            <a:alphaModFix/>
          </a:blip>
          <a:stretch>
            <a:fillRect/>
          </a:stretch>
        </p:blipFill>
        <p:spPr>
          <a:xfrm>
            <a:off x="6709138" y="2208037"/>
            <a:ext cx="352525" cy="352525"/>
          </a:xfrm>
          <a:prstGeom prst="rect">
            <a:avLst/>
          </a:prstGeom>
          <a:noFill/>
          <a:ln>
            <a:noFill/>
          </a:ln>
        </p:spPr>
      </p:pic>
      <p:sp>
        <p:nvSpPr>
          <p:cNvPr id="441" name="Google Shape;441;p26"/>
          <p:cNvSpPr/>
          <p:nvPr/>
        </p:nvSpPr>
        <p:spPr>
          <a:xfrm>
            <a:off x="2318773" y="12090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6"/>
          <p:cNvSpPr/>
          <p:nvPr/>
        </p:nvSpPr>
        <p:spPr>
          <a:xfrm>
            <a:off x="5668848" y="152019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6"/>
          <p:cNvSpPr/>
          <p:nvPr/>
        </p:nvSpPr>
        <p:spPr>
          <a:xfrm>
            <a:off x="6286148" y="302989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6"/>
          <p:cNvSpPr/>
          <p:nvPr/>
        </p:nvSpPr>
        <p:spPr>
          <a:xfrm>
            <a:off x="2630723" y="3208417"/>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txBox="1"/>
          <p:nvPr>
            <p:ph type="title"/>
          </p:nvPr>
        </p:nvSpPr>
        <p:spPr>
          <a:xfrm rot="-5400000">
            <a:off x="1114200" y="1874375"/>
            <a:ext cx="9336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Caroline</a:t>
            </a:r>
            <a:endParaRPr sz="1400"/>
          </a:p>
        </p:txBody>
      </p:sp>
      <p:sp>
        <p:nvSpPr>
          <p:cNvPr id="446" name="Google Shape;446;p26"/>
          <p:cNvSpPr txBox="1"/>
          <p:nvPr>
            <p:ph type="title"/>
          </p:nvPr>
        </p:nvSpPr>
        <p:spPr>
          <a:xfrm rot="-5400000">
            <a:off x="1114200" y="3436738"/>
            <a:ext cx="9336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Sophie</a:t>
            </a:r>
            <a:endParaRPr sz="1400"/>
          </a:p>
        </p:txBody>
      </p:sp>
      <p:sp>
        <p:nvSpPr>
          <p:cNvPr id="447" name="Google Shape;447;p26"/>
          <p:cNvSpPr txBox="1"/>
          <p:nvPr>
            <p:ph type="title"/>
          </p:nvPr>
        </p:nvSpPr>
        <p:spPr>
          <a:xfrm rot="5400000">
            <a:off x="7960400" y="1874375"/>
            <a:ext cx="6867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Kayla</a:t>
            </a:r>
            <a:endParaRPr sz="1400"/>
          </a:p>
        </p:txBody>
      </p:sp>
      <p:sp>
        <p:nvSpPr>
          <p:cNvPr id="448" name="Google Shape;448;p26"/>
          <p:cNvSpPr txBox="1"/>
          <p:nvPr>
            <p:ph type="title"/>
          </p:nvPr>
        </p:nvSpPr>
        <p:spPr>
          <a:xfrm rot="5400000">
            <a:off x="7938950" y="3436750"/>
            <a:ext cx="7296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Casey</a:t>
            </a:r>
            <a:endParaRPr sz="1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27"/>
          <p:cNvSpPr txBox="1"/>
          <p:nvPr>
            <p:ph type="title"/>
          </p:nvPr>
        </p:nvSpPr>
        <p:spPr>
          <a:xfrm>
            <a:off x="5265325" y="482550"/>
            <a:ext cx="3408300" cy="477600"/>
          </a:xfrm>
          <a:prstGeom prst="rect">
            <a:avLst/>
          </a:prstGeom>
        </p:spPr>
        <p:txBody>
          <a:bodyPr anchorCtr="0" anchor="t" bIns="0" lIns="91425" spcFirstLastPara="1" rIns="91425" wrap="square" tIns="0">
            <a:noAutofit/>
          </a:bodyPr>
          <a:lstStyle/>
          <a:p>
            <a:pPr indent="0" lvl="0" marL="0" rtl="0" algn="ctr">
              <a:spcBef>
                <a:spcPts val="0"/>
              </a:spcBef>
              <a:spcAft>
                <a:spcPts val="0"/>
              </a:spcAft>
              <a:buNone/>
            </a:pPr>
            <a:r>
              <a:rPr lang="en"/>
              <a:t>Diana’s Top HMW </a:t>
            </a:r>
            <a:endParaRPr/>
          </a:p>
        </p:txBody>
      </p:sp>
      <p:sp>
        <p:nvSpPr>
          <p:cNvPr id="454" name="Google Shape;454;p27"/>
          <p:cNvSpPr txBox="1"/>
          <p:nvPr/>
        </p:nvSpPr>
        <p:spPr>
          <a:xfrm>
            <a:off x="1415400" y="1105775"/>
            <a:ext cx="3408300" cy="2934000"/>
          </a:xfrm>
          <a:prstGeom prst="rect">
            <a:avLst/>
          </a:prstGeom>
          <a:noFill/>
          <a:ln>
            <a:noFill/>
          </a:ln>
        </p:spPr>
        <p:txBody>
          <a:bodyPr anchorCtr="0" anchor="b" bIns="0" lIns="91425" spcFirstLastPara="1" rIns="91425" wrap="square" tIns="0">
            <a:noAutofit/>
          </a:bodyPr>
          <a:lstStyle/>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We met </a:t>
            </a:r>
            <a:r>
              <a:rPr lang="en" sz="1200">
                <a:solidFill>
                  <a:schemeClr val="dk1"/>
                </a:solidFill>
                <a:latin typeface="Lexend Deca Medium"/>
                <a:ea typeface="Lexend Deca Medium"/>
                <a:cs typeface="Lexend Deca Medium"/>
                <a:sym typeface="Lexend Deca Medium"/>
              </a:rPr>
              <a:t>Diana who frequently uses music as a</a:t>
            </a:r>
            <a:r>
              <a:rPr b="1" lang="en" sz="1200">
                <a:solidFill>
                  <a:schemeClr val="dk2"/>
                </a:solidFill>
                <a:latin typeface="Lexend Deca"/>
                <a:ea typeface="Lexend Deca"/>
                <a:cs typeface="Lexend Deca"/>
                <a:sym typeface="Lexend Deca"/>
              </a:rPr>
              <a:t> “backing track” for various activities</a:t>
            </a:r>
            <a:r>
              <a:rPr lang="en" sz="1200">
                <a:solidFill>
                  <a:schemeClr val="dk1"/>
                </a:solidFill>
                <a:latin typeface="Lexend Deca Medium"/>
                <a:ea typeface="Lexend Deca Medium"/>
                <a:cs typeface="Lexend Deca Medium"/>
                <a:sym typeface="Lexend Deca Medium"/>
              </a:rPr>
              <a:t>…</a:t>
            </a:r>
            <a:endParaRPr b="1" sz="1200">
              <a:solidFill>
                <a:schemeClr val="dk2"/>
              </a:solidFill>
              <a:latin typeface="Lexend Deca"/>
              <a:ea typeface="Lexend Deca"/>
              <a:cs typeface="Lexend Deca"/>
              <a:sym typeface="Lexend Deca"/>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We were surprised how she … expresses how</a:t>
            </a:r>
            <a:r>
              <a:rPr lang="en" sz="1200">
                <a:solidFill>
                  <a:schemeClr val="dk2"/>
                </a:solidFill>
                <a:latin typeface="Lexend Deca Medium"/>
                <a:ea typeface="Lexend Deca Medium"/>
                <a:cs typeface="Lexend Deca Medium"/>
                <a:sym typeface="Lexend Deca Medium"/>
              </a:rPr>
              <a:t> certain songs evoke memories of distinct life events</a:t>
            </a:r>
            <a:r>
              <a:rPr lang="en" sz="1200">
                <a:solidFill>
                  <a:schemeClr val="dk1"/>
                </a:solidFill>
                <a:latin typeface="Lexend Deca Medium"/>
                <a:ea typeface="Lexend Deca Medium"/>
                <a:cs typeface="Lexend Deca Medium"/>
                <a:sym typeface="Lexend Deca Medium"/>
              </a:rPr>
              <a:t>…</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We wonder if music is more than auditory pleasure; it’s a </a:t>
            </a:r>
            <a:r>
              <a:rPr lang="en" sz="1200">
                <a:solidFill>
                  <a:schemeClr val="dk2"/>
                </a:solidFill>
                <a:latin typeface="Lexend Deca Medium"/>
                <a:ea typeface="Lexend Deca Medium"/>
                <a:cs typeface="Lexend Deca Medium"/>
                <a:sym typeface="Lexend Deca Medium"/>
              </a:rPr>
              <a:t>sensory time machine</a:t>
            </a:r>
            <a:r>
              <a:rPr lang="en" sz="1200">
                <a:solidFill>
                  <a:schemeClr val="dk1"/>
                </a:solidFill>
                <a:latin typeface="Lexend Deca Medium"/>
                <a:ea typeface="Lexend Deca Medium"/>
                <a:cs typeface="Lexend Deca Medium"/>
                <a:sym typeface="Lexend Deca Medium"/>
              </a:rPr>
              <a:t>…</a:t>
            </a:r>
            <a:r>
              <a:rPr lang="en" sz="1200">
                <a:solidFill>
                  <a:schemeClr val="dk1"/>
                </a:solidFill>
                <a:latin typeface="Lexend Deca Medium"/>
                <a:ea typeface="Lexend Deca Medium"/>
                <a:cs typeface="Lexend Deca Medium"/>
                <a:sym typeface="Lexend Deca Medium"/>
              </a:rPr>
              <a:t>.</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It would be game-</a:t>
            </a:r>
            <a:r>
              <a:rPr lang="en" sz="1200">
                <a:solidFill>
                  <a:schemeClr val="dk1"/>
                </a:solidFill>
                <a:latin typeface="Lexend Deca Medium"/>
                <a:ea typeface="Lexend Deca Medium"/>
                <a:cs typeface="Lexend Deca Medium"/>
                <a:sym typeface="Lexend Deca Medium"/>
              </a:rPr>
              <a:t>changing</a:t>
            </a:r>
            <a:r>
              <a:rPr lang="en" sz="1200">
                <a:solidFill>
                  <a:schemeClr val="dk1"/>
                </a:solidFill>
                <a:latin typeface="Lexend Deca Medium"/>
                <a:ea typeface="Lexend Deca Medium"/>
                <a:cs typeface="Lexend Deca Medium"/>
                <a:sym typeface="Lexend Deca Medium"/>
              </a:rPr>
              <a:t> to users like Diana to be</a:t>
            </a:r>
            <a:r>
              <a:rPr lang="en" sz="1200">
                <a:solidFill>
                  <a:schemeClr val="dk2"/>
                </a:solidFill>
                <a:latin typeface="Lexend Deca Medium"/>
                <a:ea typeface="Lexend Deca Medium"/>
                <a:cs typeface="Lexend Deca Medium"/>
                <a:sym typeface="Lexend Deca Medium"/>
              </a:rPr>
              <a:t> able to listen and annotate their feelings and memories</a:t>
            </a:r>
            <a:r>
              <a:rPr lang="en" sz="1200">
                <a:solidFill>
                  <a:schemeClr val="dk1"/>
                </a:solidFill>
                <a:latin typeface="Lexend Deca Medium"/>
                <a:ea typeface="Lexend Deca Medium"/>
                <a:cs typeface="Lexend Deca Medium"/>
                <a:sym typeface="Lexend Deca Medium"/>
              </a:rPr>
              <a:t> associated with specific songs or genres.</a:t>
            </a:r>
            <a:endParaRPr sz="1200">
              <a:solidFill>
                <a:schemeClr val="dk1"/>
              </a:solidFill>
              <a:latin typeface="Lexend Deca Medium"/>
              <a:ea typeface="Lexend Deca Medium"/>
              <a:cs typeface="Lexend Deca Medium"/>
              <a:sym typeface="Lexend Deca Medium"/>
            </a:endParaRPr>
          </a:p>
        </p:txBody>
      </p:sp>
      <p:sp>
        <p:nvSpPr>
          <p:cNvPr id="455" name="Google Shape;455;p27"/>
          <p:cNvSpPr txBox="1"/>
          <p:nvPr/>
        </p:nvSpPr>
        <p:spPr>
          <a:xfrm>
            <a:off x="1518800" y="410725"/>
            <a:ext cx="3103800" cy="47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rgbClr val="FFB600"/>
                </a:solidFill>
                <a:latin typeface="Metrophobic"/>
                <a:ea typeface="Metrophobic"/>
                <a:cs typeface="Metrophobic"/>
                <a:sym typeface="Metrophobic"/>
              </a:rPr>
              <a:t>POV</a:t>
            </a:r>
            <a:endParaRPr b="1" sz="2800">
              <a:solidFill>
                <a:srgbClr val="FFB600"/>
              </a:solidFill>
              <a:latin typeface="Metrophobic"/>
              <a:ea typeface="Metrophobic"/>
              <a:cs typeface="Metrophobic"/>
              <a:sym typeface="Metrophobic"/>
            </a:endParaRPr>
          </a:p>
        </p:txBody>
      </p:sp>
      <p:sp>
        <p:nvSpPr>
          <p:cNvPr id="456" name="Google Shape;456;p27"/>
          <p:cNvSpPr txBox="1"/>
          <p:nvPr/>
        </p:nvSpPr>
        <p:spPr>
          <a:xfrm>
            <a:off x="5265325" y="1346900"/>
            <a:ext cx="3408300" cy="2876400"/>
          </a:xfrm>
          <a:prstGeom prst="rect">
            <a:avLst/>
          </a:prstGeom>
          <a:noFill/>
          <a:ln>
            <a:noFill/>
          </a:ln>
        </p:spPr>
        <p:txBody>
          <a:bodyPr anchorCtr="0" anchor="t" bIns="0" lIns="91425" spcFirstLastPara="1" rIns="91425" wrap="square" tIns="0">
            <a:noAutofit/>
          </a:bodyPr>
          <a:lstStyle/>
          <a:p>
            <a:pPr indent="-330200" lvl="0" marL="457200" rtl="0" algn="l">
              <a:spcBef>
                <a:spcPts val="0"/>
              </a:spcBef>
              <a:spcAft>
                <a:spcPts val="0"/>
              </a:spcAft>
              <a:buClr>
                <a:schemeClr val="dk1"/>
              </a:buClr>
              <a:buSzPts val="1600"/>
              <a:buFont typeface="Metrophobic"/>
              <a:buAutoNum type="arabicPeriod"/>
            </a:pPr>
            <a:r>
              <a:rPr lang="en" sz="1600">
                <a:solidFill>
                  <a:schemeClr val="dk1"/>
                </a:solidFill>
                <a:latin typeface="Lexend Deca Medium"/>
                <a:ea typeface="Lexend Deca Medium"/>
                <a:cs typeface="Lexend Deca Medium"/>
                <a:sym typeface="Lexend Deca Medium"/>
              </a:rPr>
              <a:t>HMW use </a:t>
            </a:r>
            <a:r>
              <a:rPr lang="en" sz="1600">
                <a:solidFill>
                  <a:schemeClr val="lt2"/>
                </a:solidFill>
                <a:latin typeface="Lexend Deca Medium"/>
                <a:ea typeface="Lexend Deca Medium"/>
                <a:cs typeface="Lexend Deca Medium"/>
                <a:sym typeface="Lexend Deca Medium"/>
              </a:rPr>
              <a:t>concert/album setlist</a:t>
            </a:r>
            <a:r>
              <a:rPr lang="en" sz="1600">
                <a:solidFill>
                  <a:schemeClr val="dk1"/>
                </a:solidFill>
                <a:latin typeface="Lexend Deca Medium"/>
                <a:ea typeface="Lexend Deca Medium"/>
                <a:cs typeface="Lexend Deca Medium"/>
                <a:sym typeface="Lexend Deca Medium"/>
              </a:rPr>
              <a:t> design to curate Diana’s memories? </a:t>
            </a:r>
            <a:endParaRPr sz="1600">
              <a:solidFill>
                <a:schemeClr val="dk1"/>
              </a:solidFill>
              <a:latin typeface="Lexend Deca Medium"/>
              <a:ea typeface="Lexend Deca Medium"/>
              <a:cs typeface="Lexend Deca Medium"/>
              <a:sym typeface="Lexend Deca Medium"/>
            </a:endParaRPr>
          </a:p>
          <a:p>
            <a:pPr indent="-330200" lvl="0" marL="457200" rtl="0" algn="l">
              <a:spcBef>
                <a:spcPts val="1000"/>
              </a:spcBef>
              <a:spcAft>
                <a:spcPts val="0"/>
              </a:spcAft>
              <a:buClr>
                <a:schemeClr val="dk1"/>
              </a:buClr>
              <a:buSzPts val="1600"/>
              <a:buFont typeface="Metrophobic"/>
              <a:buAutoNum type="arabicPeriod"/>
            </a:pPr>
            <a:r>
              <a:rPr lang="en" sz="1600">
                <a:solidFill>
                  <a:schemeClr val="dk1"/>
                </a:solidFill>
                <a:latin typeface="Lexend Deca Medium"/>
                <a:ea typeface="Lexend Deca Medium"/>
                <a:cs typeface="Lexend Deca Medium"/>
                <a:sym typeface="Lexend Deca Medium"/>
              </a:rPr>
              <a:t>HMW create a </a:t>
            </a:r>
            <a:r>
              <a:rPr lang="en" sz="1600">
                <a:solidFill>
                  <a:schemeClr val="lt2"/>
                </a:solidFill>
                <a:latin typeface="Lexend Deca Medium"/>
                <a:ea typeface="Lexend Deca Medium"/>
                <a:cs typeface="Lexend Deca Medium"/>
                <a:sym typeface="Lexend Deca Medium"/>
              </a:rPr>
              <a:t>collective history</a:t>
            </a:r>
            <a:r>
              <a:rPr lang="en" sz="1600">
                <a:solidFill>
                  <a:schemeClr val="dk1"/>
                </a:solidFill>
                <a:latin typeface="Lexend Deca Medium"/>
                <a:ea typeface="Lexend Deca Medium"/>
                <a:cs typeface="Lexend Deca Medium"/>
                <a:sym typeface="Lexend Deca Medium"/>
              </a:rPr>
              <a:t> with friends through songs?</a:t>
            </a:r>
            <a:endParaRPr sz="1600">
              <a:solidFill>
                <a:schemeClr val="dk1"/>
              </a:solidFill>
              <a:latin typeface="Metrophobic"/>
              <a:ea typeface="Metrophobic"/>
              <a:cs typeface="Metrophobic"/>
              <a:sym typeface="Metrophobic"/>
            </a:endParaRPr>
          </a:p>
          <a:p>
            <a:pPr indent="-330200" lvl="0" marL="457200" rtl="0" algn="l">
              <a:spcBef>
                <a:spcPts val="1000"/>
              </a:spcBef>
              <a:spcAft>
                <a:spcPts val="1200"/>
              </a:spcAft>
              <a:buClr>
                <a:schemeClr val="dk1"/>
              </a:buClr>
              <a:buSzPts val="1600"/>
              <a:buFont typeface="Metrophobic"/>
              <a:buAutoNum type="arabicPeriod"/>
            </a:pPr>
            <a:r>
              <a:rPr lang="en" sz="1600">
                <a:solidFill>
                  <a:schemeClr val="dk1"/>
                </a:solidFill>
                <a:latin typeface="Lexend Deca Medium"/>
                <a:ea typeface="Lexend Deca Medium"/>
                <a:cs typeface="Lexend Deca Medium"/>
                <a:sym typeface="Lexend Deca Medium"/>
              </a:rPr>
              <a:t>HMW</a:t>
            </a:r>
            <a:r>
              <a:rPr lang="en" sz="1600">
                <a:solidFill>
                  <a:schemeClr val="accent1"/>
                </a:solidFill>
                <a:latin typeface="Lexend Deca Medium"/>
                <a:ea typeface="Lexend Deca Medium"/>
                <a:cs typeface="Lexend Deca Medium"/>
                <a:sym typeface="Lexend Deca Medium"/>
              </a:rPr>
              <a:t> </a:t>
            </a:r>
            <a:r>
              <a:rPr lang="en" sz="1600">
                <a:solidFill>
                  <a:schemeClr val="dk1"/>
                </a:solidFill>
                <a:latin typeface="Lexend Deca Medium"/>
                <a:ea typeface="Lexend Deca Medium"/>
                <a:cs typeface="Lexend Deca Medium"/>
                <a:sym typeface="Lexend Deca Medium"/>
              </a:rPr>
              <a:t>craft a virtual </a:t>
            </a:r>
            <a:r>
              <a:rPr lang="en" sz="1600">
                <a:solidFill>
                  <a:schemeClr val="lt2"/>
                </a:solidFill>
                <a:latin typeface="Lexend Deca Medium"/>
                <a:ea typeface="Lexend Deca Medium"/>
                <a:cs typeface="Lexend Deca Medium"/>
                <a:sym typeface="Lexend Deca Medium"/>
              </a:rPr>
              <a:t>"memory room"</a:t>
            </a:r>
            <a:r>
              <a:rPr lang="en" sz="1600">
                <a:solidFill>
                  <a:schemeClr val="dk1"/>
                </a:solidFill>
                <a:latin typeface="Lexend Deca Medium"/>
                <a:ea typeface="Lexend Deca Medium"/>
                <a:cs typeface="Lexend Deca Medium"/>
                <a:sym typeface="Lexend Deca Medium"/>
              </a:rPr>
              <a:t> of someone's musical phases/personal history?</a:t>
            </a:r>
            <a:endParaRPr sz="1600">
              <a:solidFill>
                <a:schemeClr val="dk1"/>
              </a:solidFill>
              <a:latin typeface="Metrophobic"/>
              <a:ea typeface="Metrophobic"/>
              <a:cs typeface="Metrophobic"/>
              <a:sym typeface="Metrophobic"/>
            </a:endParaRPr>
          </a:p>
        </p:txBody>
      </p:sp>
      <p:pic>
        <p:nvPicPr>
          <p:cNvPr id="457" name="Google Shape;457;p27"/>
          <p:cNvPicPr preferRelativeResize="0"/>
          <p:nvPr/>
        </p:nvPicPr>
        <p:blipFill>
          <a:blip r:embed="rId3">
            <a:alphaModFix/>
          </a:blip>
          <a:stretch>
            <a:fillRect/>
          </a:stretch>
        </p:blipFill>
        <p:spPr>
          <a:xfrm>
            <a:off x="-2" y="3606700"/>
            <a:ext cx="1415400" cy="1415400"/>
          </a:xfrm>
          <a:prstGeom prst="ellipse">
            <a:avLst/>
          </a:prstGeom>
          <a:noFill/>
          <a:ln>
            <a:noFill/>
          </a:ln>
        </p:spPr>
      </p:pic>
      <p:cxnSp>
        <p:nvCxnSpPr>
          <p:cNvPr id="458" name="Google Shape;458;p27"/>
          <p:cNvCxnSpPr/>
          <p:nvPr/>
        </p:nvCxnSpPr>
        <p:spPr>
          <a:xfrm>
            <a:off x="5265325" y="1182650"/>
            <a:ext cx="0" cy="3204900"/>
          </a:xfrm>
          <a:prstGeom prst="straightConnector1">
            <a:avLst/>
          </a:prstGeom>
          <a:noFill/>
          <a:ln cap="flat" cmpd="sng" w="9525">
            <a:solidFill>
              <a:schemeClr val="dk1"/>
            </a:solidFill>
            <a:prstDash val="solid"/>
            <a:round/>
            <a:headEnd len="med" w="med" type="none"/>
            <a:tailEnd len="med" w="med" type="none"/>
          </a:ln>
        </p:spPr>
      </p:cxnSp>
      <p:pic>
        <p:nvPicPr>
          <p:cNvPr id="459" name="Google Shape;459;p27"/>
          <p:cNvPicPr preferRelativeResize="0"/>
          <p:nvPr/>
        </p:nvPicPr>
        <p:blipFill>
          <a:blip r:embed="rId4">
            <a:alphaModFix/>
          </a:blip>
          <a:stretch>
            <a:fillRect/>
          </a:stretch>
        </p:blipFill>
        <p:spPr>
          <a:xfrm>
            <a:off x="1051228" y="4387550"/>
            <a:ext cx="678855" cy="960148"/>
          </a:xfrm>
          <a:prstGeom prst="rect">
            <a:avLst/>
          </a:prstGeom>
          <a:noFill/>
          <a:ln>
            <a:noFill/>
          </a:ln>
        </p:spPr>
      </p:pic>
      <p:pic>
        <p:nvPicPr>
          <p:cNvPr id="460" name="Google Shape;460;p27"/>
          <p:cNvPicPr preferRelativeResize="0"/>
          <p:nvPr/>
        </p:nvPicPr>
        <p:blipFill>
          <a:blip r:embed="rId5">
            <a:alphaModFix/>
          </a:blip>
          <a:stretch>
            <a:fillRect/>
          </a:stretch>
        </p:blipFill>
        <p:spPr>
          <a:xfrm>
            <a:off x="8" y="2977150"/>
            <a:ext cx="347392" cy="96014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grpSp>
        <p:nvGrpSpPr>
          <p:cNvPr id="465" name="Google Shape;465;p28"/>
          <p:cNvGrpSpPr/>
          <p:nvPr/>
        </p:nvGrpSpPr>
        <p:grpSpPr>
          <a:xfrm>
            <a:off x="1695450" y="1274850"/>
            <a:ext cx="3150900" cy="1393800"/>
            <a:chOff x="1695450" y="1274850"/>
            <a:chExt cx="3150900" cy="1393800"/>
          </a:xfrm>
        </p:grpSpPr>
        <p:sp>
          <p:nvSpPr>
            <p:cNvPr id="466" name="Google Shape;466;p28"/>
            <p:cNvSpPr/>
            <p:nvPr/>
          </p:nvSpPr>
          <p:spPr>
            <a:xfrm>
              <a:off x="1695450" y="1274850"/>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8"/>
            <p:cNvSpPr/>
            <p:nvPr/>
          </p:nvSpPr>
          <p:spPr>
            <a:xfrm>
              <a:off x="1939098" y="14839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8" name="Google Shape;468;p28"/>
          <p:cNvGrpSpPr/>
          <p:nvPr/>
        </p:nvGrpSpPr>
        <p:grpSpPr>
          <a:xfrm>
            <a:off x="1695450" y="2854305"/>
            <a:ext cx="3150900" cy="1393800"/>
            <a:chOff x="1695450" y="2854305"/>
            <a:chExt cx="3150900" cy="1393800"/>
          </a:xfrm>
        </p:grpSpPr>
        <p:sp>
          <p:nvSpPr>
            <p:cNvPr id="469" name="Google Shape;469;p28"/>
            <p:cNvSpPr/>
            <p:nvPr/>
          </p:nvSpPr>
          <p:spPr>
            <a:xfrm>
              <a:off x="1695450" y="2854305"/>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8"/>
            <p:cNvSpPr/>
            <p:nvPr/>
          </p:nvSpPr>
          <p:spPr>
            <a:xfrm>
              <a:off x="1939098" y="306339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 name="Google Shape;471;p28"/>
          <p:cNvGrpSpPr/>
          <p:nvPr/>
        </p:nvGrpSpPr>
        <p:grpSpPr>
          <a:xfrm>
            <a:off x="5038397" y="1274850"/>
            <a:ext cx="3150900" cy="1393800"/>
            <a:chOff x="5038397" y="1274850"/>
            <a:chExt cx="3150900" cy="1393800"/>
          </a:xfrm>
        </p:grpSpPr>
        <p:sp>
          <p:nvSpPr>
            <p:cNvPr id="472" name="Google Shape;472;p28"/>
            <p:cNvSpPr/>
            <p:nvPr/>
          </p:nvSpPr>
          <p:spPr>
            <a:xfrm>
              <a:off x="5038397" y="1274850"/>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8"/>
            <p:cNvSpPr/>
            <p:nvPr/>
          </p:nvSpPr>
          <p:spPr>
            <a:xfrm>
              <a:off x="7783735" y="148389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 name="Google Shape;474;p28"/>
          <p:cNvGrpSpPr/>
          <p:nvPr/>
        </p:nvGrpSpPr>
        <p:grpSpPr>
          <a:xfrm>
            <a:off x="5038397" y="2854305"/>
            <a:ext cx="3150900" cy="1393800"/>
            <a:chOff x="5038397" y="2854305"/>
            <a:chExt cx="3150900" cy="1393800"/>
          </a:xfrm>
        </p:grpSpPr>
        <p:sp>
          <p:nvSpPr>
            <p:cNvPr id="475" name="Google Shape;475;p28"/>
            <p:cNvSpPr/>
            <p:nvPr/>
          </p:nvSpPr>
          <p:spPr>
            <a:xfrm>
              <a:off x="5038397" y="2854305"/>
              <a:ext cx="3150900" cy="1393800"/>
            </a:xfrm>
            <a:prstGeom prst="roundRect">
              <a:avLst>
                <a:gd fmla="val 17283"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8"/>
            <p:cNvSpPr/>
            <p:nvPr/>
          </p:nvSpPr>
          <p:spPr>
            <a:xfrm>
              <a:off x="7783735" y="3063342"/>
              <a:ext cx="154800" cy="1479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7" name="Google Shape;477;p28"/>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Joseph</a:t>
            </a:r>
            <a:r>
              <a:rPr lang="en"/>
              <a:t>’s HMW Map Highlights</a:t>
            </a:r>
            <a:endParaRPr/>
          </a:p>
        </p:txBody>
      </p:sp>
      <p:sp>
        <p:nvSpPr>
          <p:cNvPr id="478" name="Google Shape;478;p28"/>
          <p:cNvSpPr txBox="1"/>
          <p:nvPr>
            <p:ph type="title"/>
          </p:nvPr>
        </p:nvSpPr>
        <p:spPr>
          <a:xfrm rot="-5400000">
            <a:off x="1114200" y="1874375"/>
            <a:ext cx="9336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Caroline</a:t>
            </a:r>
            <a:endParaRPr sz="1400"/>
          </a:p>
        </p:txBody>
      </p:sp>
      <p:sp>
        <p:nvSpPr>
          <p:cNvPr id="479" name="Google Shape;479;p28"/>
          <p:cNvSpPr txBox="1"/>
          <p:nvPr>
            <p:ph type="title"/>
          </p:nvPr>
        </p:nvSpPr>
        <p:spPr>
          <a:xfrm rot="-5400000">
            <a:off x="1114200" y="3436738"/>
            <a:ext cx="9336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Sophie</a:t>
            </a:r>
            <a:endParaRPr sz="1400"/>
          </a:p>
        </p:txBody>
      </p:sp>
      <p:sp>
        <p:nvSpPr>
          <p:cNvPr id="480" name="Google Shape;480;p28"/>
          <p:cNvSpPr txBox="1"/>
          <p:nvPr>
            <p:ph type="title"/>
          </p:nvPr>
        </p:nvSpPr>
        <p:spPr>
          <a:xfrm rot="5400000">
            <a:off x="7960400" y="1874375"/>
            <a:ext cx="6867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Kayla</a:t>
            </a:r>
            <a:endParaRPr sz="1400"/>
          </a:p>
        </p:txBody>
      </p:sp>
      <p:sp>
        <p:nvSpPr>
          <p:cNvPr id="481" name="Google Shape;481;p28"/>
          <p:cNvSpPr txBox="1"/>
          <p:nvPr>
            <p:ph type="title"/>
          </p:nvPr>
        </p:nvSpPr>
        <p:spPr>
          <a:xfrm rot="5400000">
            <a:off x="7938950" y="3436750"/>
            <a:ext cx="729600" cy="228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400"/>
              <a:t>Casey</a:t>
            </a:r>
            <a:endParaRPr sz="1400"/>
          </a:p>
        </p:txBody>
      </p:sp>
      <p:pic>
        <p:nvPicPr>
          <p:cNvPr id="482" name="Google Shape;482;p28"/>
          <p:cNvPicPr preferRelativeResize="0"/>
          <p:nvPr/>
        </p:nvPicPr>
        <p:blipFill>
          <a:blip r:embed="rId3">
            <a:alphaModFix/>
          </a:blip>
          <a:stretch>
            <a:fillRect/>
          </a:stretch>
        </p:blipFill>
        <p:spPr>
          <a:xfrm>
            <a:off x="2335514" y="2925897"/>
            <a:ext cx="1064975" cy="1065004"/>
          </a:xfrm>
          <a:prstGeom prst="rect">
            <a:avLst/>
          </a:prstGeom>
          <a:noFill/>
          <a:ln>
            <a:noFill/>
          </a:ln>
        </p:spPr>
      </p:pic>
      <p:pic>
        <p:nvPicPr>
          <p:cNvPr id="483" name="Google Shape;483;p28"/>
          <p:cNvPicPr preferRelativeResize="0"/>
          <p:nvPr/>
        </p:nvPicPr>
        <p:blipFill>
          <a:blip r:embed="rId4">
            <a:alphaModFix/>
          </a:blip>
          <a:stretch>
            <a:fillRect/>
          </a:stretch>
        </p:blipFill>
        <p:spPr>
          <a:xfrm>
            <a:off x="3497891" y="3398870"/>
            <a:ext cx="1064975" cy="1049904"/>
          </a:xfrm>
          <a:prstGeom prst="rect">
            <a:avLst/>
          </a:prstGeom>
          <a:noFill/>
          <a:ln>
            <a:noFill/>
          </a:ln>
        </p:spPr>
      </p:pic>
      <p:pic>
        <p:nvPicPr>
          <p:cNvPr id="484" name="Google Shape;484;p28"/>
          <p:cNvPicPr preferRelativeResize="0"/>
          <p:nvPr/>
        </p:nvPicPr>
        <p:blipFill>
          <a:blip r:embed="rId5">
            <a:alphaModFix/>
          </a:blip>
          <a:stretch>
            <a:fillRect/>
          </a:stretch>
        </p:blipFill>
        <p:spPr>
          <a:xfrm>
            <a:off x="2643875" y="1400835"/>
            <a:ext cx="1064975" cy="1070239"/>
          </a:xfrm>
          <a:prstGeom prst="rect">
            <a:avLst/>
          </a:prstGeom>
          <a:noFill/>
          <a:ln>
            <a:noFill/>
          </a:ln>
        </p:spPr>
      </p:pic>
      <p:pic>
        <p:nvPicPr>
          <p:cNvPr id="485" name="Google Shape;485;p28"/>
          <p:cNvPicPr preferRelativeResize="0"/>
          <p:nvPr/>
        </p:nvPicPr>
        <p:blipFill>
          <a:blip r:embed="rId6">
            <a:alphaModFix/>
          </a:blip>
          <a:stretch>
            <a:fillRect/>
          </a:stretch>
        </p:blipFill>
        <p:spPr>
          <a:xfrm>
            <a:off x="3304363" y="2993925"/>
            <a:ext cx="352525" cy="352525"/>
          </a:xfrm>
          <a:prstGeom prst="rect">
            <a:avLst/>
          </a:prstGeom>
          <a:noFill/>
          <a:ln>
            <a:noFill/>
          </a:ln>
        </p:spPr>
      </p:pic>
      <p:pic>
        <p:nvPicPr>
          <p:cNvPr id="486" name="Google Shape;486;p28"/>
          <p:cNvPicPr preferRelativeResize="0"/>
          <p:nvPr/>
        </p:nvPicPr>
        <p:blipFill>
          <a:blip r:embed="rId7">
            <a:alphaModFix/>
          </a:blip>
          <a:stretch>
            <a:fillRect/>
          </a:stretch>
        </p:blipFill>
        <p:spPr>
          <a:xfrm>
            <a:off x="6643577" y="3400589"/>
            <a:ext cx="1064975" cy="1046472"/>
          </a:xfrm>
          <a:prstGeom prst="rect">
            <a:avLst/>
          </a:prstGeom>
          <a:noFill/>
          <a:ln>
            <a:noFill/>
          </a:ln>
        </p:spPr>
      </p:pic>
      <p:pic>
        <p:nvPicPr>
          <p:cNvPr id="487" name="Google Shape;487;p28"/>
          <p:cNvPicPr preferRelativeResize="0"/>
          <p:nvPr/>
        </p:nvPicPr>
        <p:blipFill>
          <a:blip r:embed="rId8">
            <a:alphaModFix/>
          </a:blip>
          <a:stretch>
            <a:fillRect/>
          </a:stretch>
        </p:blipFill>
        <p:spPr>
          <a:xfrm>
            <a:off x="5408488" y="2939946"/>
            <a:ext cx="1029200" cy="1036891"/>
          </a:xfrm>
          <a:prstGeom prst="rect">
            <a:avLst/>
          </a:prstGeom>
          <a:noFill/>
          <a:ln>
            <a:noFill/>
          </a:ln>
        </p:spPr>
      </p:pic>
      <p:pic>
        <p:nvPicPr>
          <p:cNvPr id="488" name="Google Shape;488;p28"/>
          <p:cNvPicPr preferRelativeResize="0"/>
          <p:nvPr/>
        </p:nvPicPr>
        <p:blipFill>
          <a:blip r:embed="rId6">
            <a:alphaModFix/>
          </a:blip>
          <a:stretch>
            <a:fillRect/>
          </a:stretch>
        </p:blipFill>
        <p:spPr>
          <a:xfrm>
            <a:off x="6999813" y="2925900"/>
            <a:ext cx="352525" cy="352525"/>
          </a:xfrm>
          <a:prstGeom prst="rect">
            <a:avLst/>
          </a:prstGeom>
          <a:noFill/>
          <a:ln>
            <a:noFill/>
          </a:ln>
        </p:spPr>
      </p:pic>
      <p:pic>
        <p:nvPicPr>
          <p:cNvPr id="489" name="Google Shape;489;p28"/>
          <p:cNvPicPr preferRelativeResize="0"/>
          <p:nvPr/>
        </p:nvPicPr>
        <p:blipFill>
          <a:blip r:embed="rId6">
            <a:alphaModFix/>
          </a:blip>
          <a:stretch>
            <a:fillRect/>
          </a:stretch>
        </p:blipFill>
        <p:spPr>
          <a:xfrm>
            <a:off x="6139588" y="3747562"/>
            <a:ext cx="352525" cy="352525"/>
          </a:xfrm>
          <a:prstGeom prst="rect">
            <a:avLst/>
          </a:prstGeom>
          <a:noFill/>
          <a:ln>
            <a:noFill/>
          </a:ln>
        </p:spPr>
      </p:pic>
      <p:pic>
        <p:nvPicPr>
          <p:cNvPr id="490" name="Google Shape;490;p28"/>
          <p:cNvPicPr preferRelativeResize="0"/>
          <p:nvPr/>
        </p:nvPicPr>
        <p:blipFill>
          <a:blip r:embed="rId9">
            <a:alphaModFix/>
          </a:blip>
          <a:stretch>
            <a:fillRect/>
          </a:stretch>
        </p:blipFill>
        <p:spPr>
          <a:xfrm>
            <a:off x="4942151" y="1165897"/>
            <a:ext cx="1078208" cy="1070250"/>
          </a:xfrm>
          <a:prstGeom prst="rect">
            <a:avLst/>
          </a:prstGeom>
          <a:noFill/>
          <a:ln>
            <a:noFill/>
          </a:ln>
        </p:spPr>
      </p:pic>
      <p:pic>
        <p:nvPicPr>
          <p:cNvPr id="491" name="Google Shape;491;p28"/>
          <p:cNvPicPr preferRelativeResize="0"/>
          <p:nvPr/>
        </p:nvPicPr>
        <p:blipFill>
          <a:blip r:embed="rId10">
            <a:alphaModFix/>
          </a:blip>
          <a:stretch>
            <a:fillRect/>
          </a:stretch>
        </p:blipFill>
        <p:spPr>
          <a:xfrm>
            <a:off x="6492100" y="1629700"/>
            <a:ext cx="1164519" cy="1158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29"/>
          <p:cNvSpPr txBox="1"/>
          <p:nvPr>
            <p:ph type="title"/>
          </p:nvPr>
        </p:nvSpPr>
        <p:spPr>
          <a:xfrm>
            <a:off x="4921250" y="482550"/>
            <a:ext cx="3752400" cy="477600"/>
          </a:xfrm>
          <a:prstGeom prst="rect">
            <a:avLst/>
          </a:prstGeom>
        </p:spPr>
        <p:txBody>
          <a:bodyPr anchorCtr="0" anchor="t" bIns="0" lIns="91425" spcFirstLastPara="1" rIns="91425" wrap="square" tIns="0">
            <a:noAutofit/>
          </a:bodyPr>
          <a:lstStyle/>
          <a:p>
            <a:pPr indent="0" lvl="0" marL="0" rtl="0" algn="ctr">
              <a:spcBef>
                <a:spcPts val="0"/>
              </a:spcBef>
              <a:spcAft>
                <a:spcPts val="0"/>
              </a:spcAft>
              <a:buNone/>
            </a:pPr>
            <a:r>
              <a:rPr lang="en"/>
              <a:t>Joseph’s</a:t>
            </a:r>
            <a:r>
              <a:rPr lang="en"/>
              <a:t> Top HMW </a:t>
            </a:r>
            <a:endParaRPr/>
          </a:p>
        </p:txBody>
      </p:sp>
      <p:sp>
        <p:nvSpPr>
          <p:cNvPr id="497" name="Google Shape;497;p29"/>
          <p:cNvSpPr txBox="1"/>
          <p:nvPr/>
        </p:nvSpPr>
        <p:spPr>
          <a:xfrm>
            <a:off x="1434413" y="1179000"/>
            <a:ext cx="3645000" cy="2785500"/>
          </a:xfrm>
          <a:prstGeom prst="rect">
            <a:avLst/>
          </a:prstGeom>
          <a:noFill/>
          <a:ln>
            <a:noFill/>
          </a:ln>
        </p:spPr>
        <p:txBody>
          <a:bodyPr anchorCtr="0" anchor="b" bIns="0" lIns="91425" spcFirstLastPara="1" rIns="91425" wrap="square" tIns="0">
            <a:noAutofit/>
          </a:bodyPr>
          <a:lstStyle/>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We met Joseph Lambo…who on </a:t>
            </a:r>
            <a:r>
              <a:rPr lang="en" sz="1200">
                <a:solidFill>
                  <a:schemeClr val="dk2"/>
                </a:solidFill>
                <a:latin typeface="Lexend Deca Medium"/>
                <a:ea typeface="Lexend Deca Medium"/>
                <a:cs typeface="Lexend Deca Medium"/>
                <a:sym typeface="Lexend Deca Medium"/>
              </a:rPr>
              <a:t>his long commute to work he enjoys listening to music to pass the time. </a:t>
            </a:r>
            <a:endParaRPr sz="1200">
              <a:solidFill>
                <a:schemeClr val="dk2"/>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We were surprised to notice some songs made him </a:t>
            </a:r>
            <a:r>
              <a:rPr lang="en" sz="1200">
                <a:solidFill>
                  <a:schemeClr val="dk2"/>
                </a:solidFill>
                <a:latin typeface="Lexend Deca Medium"/>
                <a:ea typeface="Lexend Deca Medium"/>
                <a:cs typeface="Lexend Deca Medium"/>
                <a:sym typeface="Lexend Deca Medium"/>
              </a:rPr>
              <a:t>nostalgic of </a:t>
            </a:r>
            <a:r>
              <a:rPr lang="en" sz="1200">
                <a:solidFill>
                  <a:schemeClr val="dk2"/>
                </a:solidFill>
                <a:latin typeface="Lexend Deca Medium"/>
                <a:ea typeface="Lexend Deca Medium"/>
                <a:cs typeface="Lexend Deca Medium"/>
                <a:sym typeface="Lexend Deca Medium"/>
              </a:rPr>
              <a:t>a “peaceful” </a:t>
            </a:r>
            <a:r>
              <a:rPr lang="en" sz="1200">
                <a:solidFill>
                  <a:schemeClr val="dk2"/>
                </a:solidFill>
                <a:latin typeface="Lexend Deca Medium"/>
                <a:ea typeface="Lexend Deca Medium"/>
                <a:cs typeface="Lexend Deca Medium"/>
                <a:sym typeface="Lexend Deca Medium"/>
              </a:rPr>
              <a:t>life </a:t>
            </a:r>
            <a:r>
              <a:rPr lang="en" sz="1200">
                <a:solidFill>
                  <a:schemeClr val="dk1"/>
                </a:solidFill>
                <a:latin typeface="Lexend Deca Medium"/>
                <a:ea typeface="Lexend Deca Medium"/>
                <a:cs typeface="Lexend Deca Medium"/>
                <a:sym typeface="Lexend Deca Medium"/>
              </a:rPr>
              <a:t>with his brothers in Nigeria.</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We wonder if … music intensifies the impact of memories, evoking times that </a:t>
            </a:r>
            <a:r>
              <a:rPr lang="en" sz="1200">
                <a:solidFill>
                  <a:schemeClr val="dk2"/>
                </a:solidFill>
                <a:latin typeface="Lexend Deca Medium"/>
                <a:ea typeface="Lexend Deca Medium"/>
                <a:cs typeface="Lexend Deca Medium"/>
                <a:sym typeface="Lexend Deca Medium"/>
              </a:rPr>
              <a:t>felt more 'normal' than one's current life.</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t/>
            </a:r>
            <a:endParaRPr sz="1200">
              <a:solidFill>
                <a:schemeClr val="dk1"/>
              </a:solidFill>
              <a:latin typeface="Lexend Deca Medium"/>
              <a:ea typeface="Lexend Deca Medium"/>
              <a:cs typeface="Lexend Deca Medium"/>
              <a:sym typeface="Lexend Deca Medium"/>
            </a:endParaRPr>
          </a:p>
          <a:p>
            <a:pPr indent="0" lvl="0" marL="0" rtl="0" algn="l">
              <a:spcBef>
                <a:spcPts val="0"/>
              </a:spcBef>
              <a:spcAft>
                <a:spcPts val="0"/>
              </a:spcAft>
              <a:buNone/>
            </a:pPr>
            <a:r>
              <a:rPr lang="en" sz="1200">
                <a:solidFill>
                  <a:schemeClr val="dk1"/>
                </a:solidFill>
                <a:latin typeface="Lexend Deca Medium"/>
                <a:ea typeface="Lexend Deca Medium"/>
                <a:cs typeface="Lexend Deca Medium"/>
                <a:sym typeface="Lexend Deca Medium"/>
              </a:rPr>
              <a:t>It would be game-changing if we could connect users to their past through music to </a:t>
            </a:r>
            <a:r>
              <a:rPr lang="en" sz="1200">
                <a:solidFill>
                  <a:schemeClr val="dk2"/>
                </a:solidFill>
                <a:latin typeface="Lexend Deca Medium"/>
                <a:ea typeface="Lexend Deca Medium"/>
                <a:cs typeface="Lexend Deca Medium"/>
                <a:sym typeface="Lexend Deca Medium"/>
              </a:rPr>
              <a:t>reminisce and connect to “normal” times.</a:t>
            </a:r>
            <a:endParaRPr sz="1200">
              <a:solidFill>
                <a:schemeClr val="dk1"/>
              </a:solidFill>
              <a:latin typeface="Lexend Deca Medium"/>
              <a:ea typeface="Lexend Deca Medium"/>
              <a:cs typeface="Lexend Deca Medium"/>
              <a:sym typeface="Lexend Deca Medium"/>
            </a:endParaRPr>
          </a:p>
        </p:txBody>
      </p:sp>
      <p:sp>
        <p:nvSpPr>
          <p:cNvPr id="498" name="Google Shape;498;p29"/>
          <p:cNvSpPr txBox="1"/>
          <p:nvPr/>
        </p:nvSpPr>
        <p:spPr>
          <a:xfrm>
            <a:off x="1518800" y="410725"/>
            <a:ext cx="3103800" cy="47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rgbClr val="FFB600"/>
                </a:solidFill>
                <a:latin typeface="Metrophobic"/>
                <a:ea typeface="Metrophobic"/>
                <a:cs typeface="Metrophobic"/>
                <a:sym typeface="Metrophobic"/>
              </a:rPr>
              <a:t>POV</a:t>
            </a:r>
            <a:endParaRPr b="1" sz="2800">
              <a:solidFill>
                <a:srgbClr val="FFB600"/>
              </a:solidFill>
              <a:latin typeface="Metrophobic"/>
              <a:ea typeface="Metrophobic"/>
              <a:cs typeface="Metrophobic"/>
              <a:sym typeface="Metrophobic"/>
            </a:endParaRPr>
          </a:p>
        </p:txBody>
      </p:sp>
      <p:sp>
        <p:nvSpPr>
          <p:cNvPr id="499" name="Google Shape;499;p29"/>
          <p:cNvSpPr txBox="1"/>
          <p:nvPr/>
        </p:nvSpPr>
        <p:spPr>
          <a:xfrm>
            <a:off x="5265325" y="1083100"/>
            <a:ext cx="3408300" cy="3545100"/>
          </a:xfrm>
          <a:prstGeom prst="rect">
            <a:avLst/>
          </a:prstGeom>
          <a:noFill/>
          <a:ln>
            <a:noFill/>
          </a:ln>
        </p:spPr>
        <p:txBody>
          <a:bodyPr anchorCtr="0" anchor="t" bIns="0" lIns="91425" spcFirstLastPara="1" rIns="91425" wrap="square" tIns="0">
            <a:noAutofit/>
          </a:bodyPr>
          <a:lstStyle/>
          <a:p>
            <a:pPr indent="-330200" lvl="0" marL="457200" rtl="0" algn="l">
              <a:spcBef>
                <a:spcPts val="0"/>
              </a:spcBef>
              <a:spcAft>
                <a:spcPts val="0"/>
              </a:spcAft>
              <a:buClr>
                <a:schemeClr val="dk1"/>
              </a:buClr>
              <a:buSzPts val="1600"/>
              <a:buFont typeface="Metrophobic"/>
              <a:buAutoNum type="arabicPeriod"/>
            </a:pPr>
            <a:r>
              <a:rPr lang="en" sz="1600">
                <a:solidFill>
                  <a:schemeClr val="accent1"/>
                </a:solidFill>
                <a:latin typeface="Lexend Deca Medium"/>
                <a:ea typeface="Lexend Deca Medium"/>
                <a:cs typeface="Lexend Deca Medium"/>
                <a:sym typeface="Lexend Deca Medium"/>
              </a:rPr>
              <a:t>HMW </a:t>
            </a:r>
            <a:r>
              <a:rPr lang="en" sz="1600">
                <a:solidFill>
                  <a:schemeClr val="dk1"/>
                </a:solidFill>
                <a:latin typeface="Lexend Deca Medium"/>
                <a:ea typeface="Lexend Deca Medium"/>
                <a:cs typeface="Lexend Deca Medium"/>
                <a:sym typeface="Lexend Deca Medium"/>
              </a:rPr>
              <a:t>provide a storytelling feature for songs?</a:t>
            </a:r>
            <a:endParaRPr sz="1600">
              <a:solidFill>
                <a:schemeClr val="accent1"/>
              </a:solidFill>
              <a:latin typeface="Lexend Deca Medium"/>
              <a:ea typeface="Lexend Deca Medium"/>
              <a:cs typeface="Lexend Deca Medium"/>
              <a:sym typeface="Lexend Deca Medium"/>
            </a:endParaRPr>
          </a:p>
          <a:p>
            <a:pPr indent="-330200" lvl="0" marL="457200" rtl="0" algn="l">
              <a:spcBef>
                <a:spcPts val="1000"/>
              </a:spcBef>
              <a:spcAft>
                <a:spcPts val="0"/>
              </a:spcAft>
              <a:buClr>
                <a:schemeClr val="dk1"/>
              </a:buClr>
              <a:buSzPts val="1600"/>
              <a:buFont typeface="Metrophobic"/>
              <a:buAutoNum type="arabicPeriod"/>
            </a:pPr>
            <a:r>
              <a:rPr lang="en" sz="1600">
                <a:solidFill>
                  <a:schemeClr val="accent1"/>
                </a:solidFill>
                <a:latin typeface="Lexend Deca Medium"/>
                <a:ea typeface="Lexend Deca Medium"/>
                <a:cs typeface="Lexend Deca Medium"/>
                <a:sym typeface="Lexend Deca Medium"/>
              </a:rPr>
              <a:t>HMW</a:t>
            </a:r>
            <a:r>
              <a:rPr lang="en" sz="1600">
                <a:solidFill>
                  <a:schemeClr val="dk1"/>
                </a:solidFill>
                <a:latin typeface="Lexend Deca Medium"/>
                <a:ea typeface="Lexend Deca Medium"/>
                <a:cs typeface="Lexend Deca Medium"/>
                <a:sym typeface="Lexend Deca Medium"/>
              </a:rPr>
              <a:t> minimize the stresses of the present/provide escapism/detach from reality?</a:t>
            </a:r>
            <a:endParaRPr sz="1600">
              <a:solidFill>
                <a:schemeClr val="accent1"/>
              </a:solidFill>
              <a:latin typeface="Lexend Deca Medium"/>
              <a:ea typeface="Lexend Deca Medium"/>
              <a:cs typeface="Lexend Deca Medium"/>
              <a:sym typeface="Lexend Deca Medium"/>
            </a:endParaRPr>
          </a:p>
          <a:p>
            <a:pPr indent="-330200" lvl="0" marL="457200" rtl="0" algn="l">
              <a:spcBef>
                <a:spcPts val="1000"/>
              </a:spcBef>
              <a:spcAft>
                <a:spcPts val="1200"/>
              </a:spcAft>
              <a:buClr>
                <a:schemeClr val="dk1"/>
              </a:buClr>
              <a:buSzPts val="1600"/>
              <a:buFont typeface="Metrophobic"/>
              <a:buAutoNum type="arabicPeriod"/>
            </a:pPr>
            <a:r>
              <a:rPr lang="en" sz="1600">
                <a:solidFill>
                  <a:schemeClr val="accent1"/>
                </a:solidFill>
                <a:latin typeface="Lexend Deca Medium"/>
                <a:ea typeface="Lexend Deca Medium"/>
                <a:cs typeface="Lexend Deca Medium"/>
                <a:sym typeface="Lexend Deca Medium"/>
              </a:rPr>
              <a:t>HMW </a:t>
            </a:r>
            <a:r>
              <a:rPr lang="en" sz="1600">
                <a:solidFill>
                  <a:schemeClr val="dk1"/>
                </a:solidFill>
                <a:latin typeface="Lexend Deca Medium"/>
                <a:ea typeface="Lexend Deca Medium"/>
                <a:cs typeface="Lexend Deca Medium"/>
                <a:sym typeface="Lexend Deca Medium"/>
              </a:rPr>
              <a:t>connect users with similar music tastes to each other’s life “normals” and experiences?</a:t>
            </a:r>
            <a:endParaRPr sz="1600">
              <a:solidFill>
                <a:schemeClr val="accent1"/>
              </a:solidFill>
              <a:latin typeface="Lexend Deca Medium"/>
              <a:ea typeface="Lexend Deca Medium"/>
              <a:cs typeface="Lexend Deca Medium"/>
              <a:sym typeface="Lexend Deca Medium"/>
            </a:endParaRPr>
          </a:p>
        </p:txBody>
      </p:sp>
      <p:cxnSp>
        <p:nvCxnSpPr>
          <p:cNvPr id="500" name="Google Shape;500;p29"/>
          <p:cNvCxnSpPr/>
          <p:nvPr/>
        </p:nvCxnSpPr>
        <p:spPr>
          <a:xfrm>
            <a:off x="5318325" y="1182650"/>
            <a:ext cx="0" cy="3204900"/>
          </a:xfrm>
          <a:prstGeom prst="straightConnector1">
            <a:avLst/>
          </a:prstGeom>
          <a:noFill/>
          <a:ln cap="flat" cmpd="sng" w="9525">
            <a:solidFill>
              <a:schemeClr val="dk1"/>
            </a:solidFill>
            <a:prstDash val="solid"/>
            <a:round/>
            <a:headEnd len="med" w="med" type="none"/>
            <a:tailEnd len="med" w="med" type="none"/>
          </a:ln>
        </p:spPr>
      </p:cxnSp>
      <p:pic>
        <p:nvPicPr>
          <p:cNvPr id="501" name="Google Shape;501;p29"/>
          <p:cNvPicPr preferRelativeResize="0"/>
          <p:nvPr/>
        </p:nvPicPr>
        <p:blipFill rotWithShape="1">
          <a:blip r:embed="rId3">
            <a:alphaModFix/>
          </a:blip>
          <a:srcRect b="0" l="4388" r="0" t="27562"/>
          <a:stretch/>
        </p:blipFill>
        <p:spPr>
          <a:xfrm>
            <a:off x="0" y="3869677"/>
            <a:ext cx="1195500" cy="1207800"/>
          </a:xfrm>
          <a:prstGeom prst="ellipse">
            <a:avLst/>
          </a:prstGeom>
          <a:noFill/>
          <a:ln>
            <a:noFill/>
          </a:ln>
        </p:spPr>
      </p:pic>
      <p:pic>
        <p:nvPicPr>
          <p:cNvPr id="502" name="Google Shape;502;p29"/>
          <p:cNvPicPr preferRelativeResize="0"/>
          <p:nvPr/>
        </p:nvPicPr>
        <p:blipFill>
          <a:blip r:embed="rId4">
            <a:alphaModFix/>
          </a:blip>
          <a:stretch>
            <a:fillRect/>
          </a:stretch>
        </p:blipFill>
        <p:spPr>
          <a:xfrm>
            <a:off x="1051228" y="4387550"/>
            <a:ext cx="678855" cy="960148"/>
          </a:xfrm>
          <a:prstGeom prst="rect">
            <a:avLst/>
          </a:prstGeom>
          <a:noFill/>
          <a:ln>
            <a:noFill/>
          </a:ln>
        </p:spPr>
      </p:pic>
      <p:pic>
        <p:nvPicPr>
          <p:cNvPr id="503" name="Google Shape;503;p29"/>
          <p:cNvPicPr preferRelativeResize="0"/>
          <p:nvPr/>
        </p:nvPicPr>
        <p:blipFill>
          <a:blip r:embed="rId5">
            <a:alphaModFix/>
          </a:blip>
          <a:stretch>
            <a:fillRect/>
          </a:stretch>
        </p:blipFill>
        <p:spPr>
          <a:xfrm>
            <a:off x="8" y="2977150"/>
            <a:ext cx="347392" cy="96014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0"/>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Solution 1: Reprise</a:t>
            </a:r>
            <a:endParaRPr/>
          </a:p>
        </p:txBody>
      </p:sp>
      <p:sp>
        <p:nvSpPr>
          <p:cNvPr id="509" name="Google Shape;509;p30"/>
          <p:cNvSpPr txBox="1"/>
          <p:nvPr>
            <p:ph idx="4294967295" type="ctrTitle"/>
          </p:nvPr>
        </p:nvSpPr>
        <p:spPr>
          <a:xfrm>
            <a:off x="1998350" y="1418400"/>
            <a:ext cx="4249500" cy="26964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500"/>
              <a:t>Reprise: </a:t>
            </a:r>
            <a:endParaRPr sz="2500"/>
          </a:p>
          <a:p>
            <a:pPr indent="-330200" lvl="0" marL="457200" rtl="0" algn="l">
              <a:spcBef>
                <a:spcPts val="0"/>
              </a:spcBef>
              <a:spcAft>
                <a:spcPts val="0"/>
              </a:spcAft>
              <a:buSzPts val="1600"/>
              <a:buChar char="●"/>
            </a:pPr>
            <a:r>
              <a:rPr lang="en" sz="1600"/>
              <a:t>Platform for people to </a:t>
            </a:r>
            <a:r>
              <a:rPr b="1" lang="en" sz="1600">
                <a:solidFill>
                  <a:schemeClr val="dk2"/>
                </a:solidFill>
                <a:latin typeface="Lexend Deca"/>
                <a:ea typeface="Lexend Deca"/>
                <a:cs typeface="Lexend Deca"/>
                <a:sym typeface="Lexend Deca"/>
              </a:rPr>
              <a:t>s</a:t>
            </a:r>
            <a:r>
              <a:rPr b="1" lang="en" sz="1600">
                <a:solidFill>
                  <a:schemeClr val="dk2"/>
                </a:solidFill>
                <a:latin typeface="Lexend Deca"/>
                <a:ea typeface="Lexend Deca"/>
                <a:cs typeface="Lexend Deca"/>
                <a:sym typeface="Lexend Deca"/>
              </a:rPr>
              <a:t>top what they are doing</a:t>
            </a:r>
            <a:r>
              <a:rPr lang="en" sz="1600"/>
              <a:t> and </a:t>
            </a:r>
            <a:r>
              <a:rPr b="1" lang="en" sz="1600">
                <a:solidFill>
                  <a:schemeClr val="dk2"/>
                </a:solidFill>
                <a:latin typeface="Lexend Deca"/>
                <a:ea typeface="Lexend Deca"/>
                <a:cs typeface="Lexend Deca"/>
                <a:sym typeface="Lexend Deca"/>
              </a:rPr>
              <a:t>share a song!</a:t>
            </a:r>
            <a:endParaRPr b="1" sz="1600">
              <a:solidFill>
                <a:schemeClr val="dk2"/>
              </a:solidFill>
              <a:latin typeface="Lexend Deca"/>
              <a:ea typeface="Lexend Deca"/>
              <a:cs typeface="Lexend Deca"/>
              <a:sym typeface="Lexend Deca"/>
            </a:endParaRPr>
          </a:p>
          <a:p>
            <a:pPr indent="0" lvl="0" marL="457200" rtl="0" algn="l">
              <a:spcBef>
                <a:spcPts val="0"/>
              </a:spcBef>
              <a:spcAft>
                <a:spcPts val="0"/>
              </a:spcAft>
              <a:buNone/>
            </a:pPr>
            <a:r>
              <a:t/>
            </a:r>
            <a:endParaRPr sz="1600"/>
          </a:p>
          <a:p>
            <a:pPr indent="0" lvl="0" marL="0" rtl="0" algn="l">
              <a:spcBef>
                <a:spcPts val="0"/>
              </a:spcBef>
              <a:spcAft>
                <a:spcPts val="0"/>
              </a:spcAft>
              <a:buNone/>
            </a:pPr>
            <a:r>
              <a:rPr lang="en" sz="2500"/>
              <a:t>Critical Assumption:</a:t>
            </a:r>
            <a:endParaRPr sz="2500"/>
          </a:p>
          <a:p>
            <a:pPr indent="-330200" lvl="0" marL="457200" rtl="0" algn="l">
              <a:spcBef>
                <a:spcPts val="0"/>
              </a:spcBef>
              <a:spcAft>
                <a:spcPts val="0"/>
              </a:spcAft>
              <a:buSzPts val="1600"/>
              <a:buChar char="●"/>
            </a:pPr>
            <a:r>
              <a:rPr lang="en" sz="1600"/>
              <a:t>P</a:t>
            </a:r>
            <a:r>
              <a:rPr lang="en" sz="1600"/>
              <a:t>eople listen to music for the </a:t>
            </a:r>
            <a:r>
              <a:rPr lang="en" sz="1600">
                <a:solidFill>
                  <a:schemeClr val="dk2"/>
                </a:solidFill>
              </a:rPr>
              <a:t>majority of the day</a:t>
            </a:r>
            <a:endParaRPr sz="1600">
              <a:solidFill>
                <a:schemeClr val="dk2"/>
              </a:solidFill>
            </a:endParaRPr>
          </a:p>
          <a:p>
            <a:pPr indent="-330200" lvl="0" marL="457200" rtl="0" algn="l">
              <a:spcBef>
                <a:spcPts val="0"/>
              </a:spcBef>
              <a:spcAft>
                <a:spcPts val="0"/>
              </a:spcAft>
              <a:buSzPts val="1600"/>
              <a:buChar char="●"/>
            </a:pPr>
            <a:r>
              <a:rPr lang="en" sz="1600"/>
              <a:t>People are </a:t>
            </a:r>
            <a:r>
              <a:rPr lang="en" sz="1600">
                <a:solidFill>
                  <a:schemeClr val="dk2"/>
                </a:solidFill>
              </a:rPr>
              <a:t>comfortable sharing</a:t>
            </a:r>
            <a:r>
              <a:rPr lang="en" sz="1600"/>
              <a:t> their music choices</a:t>
            </a:r>
            <a:endParaRPr sz="1600"/>
          </a:p>
          <a:p>
            <a:pPr indent="0" lvl="0" marL="0" rtl="0" algn="l">
              <a:spcBef>
                <a:spcPts val="0"/>
              </a:spcBef>
              <a:spcAft>
                <a:spcPts val="0"/>
              </a:spcAft>
              <a:buNone/>
            </a:pPr>
            <a:r>
              <a:t/>
            </a:r>
            <a:endParaRPr sz="2900"/>
          </a:p>
        </p:txBody>
      </p:sp>
      <p:pic>
        <p:nvPicPr>
          <p:cNvPr id="510" name="Google Shape;510;p30"/>
          <p:cNvPicPr preferRelativeResize="0"/>
          <p:nvPr/>
        </p:nvPicPr>
        <p:blipFill>
          <a:blip r:embed="rId4">
            <a:alphaModFix/>
          </a:blip>
          <a:stretch>
            <a:fillRect/>
          </a:stretch>
        </p:blipFill>
        <p:spPr>
          <a:xfrm>
            <a:off x="6247850" y="1741650"/>
            <a:ext cx="2040150" cy="2040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1"/>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Reprise </a:t>
            </a:r>
            <a:r>
              <a:rPr lang="en"/>
              <a:t>Prototype:</a:t>
            </a:r>
            <a:endParaRPr/>
          </a:p>
        </p:txBody>
      </p:sp>
      <p:sp>
        <p:nvSpPr>
          <p:cNvPr id="516" name="Google Shape;516;p31"/>
          <p:cNvSpPr txBox="1"/>
          <p:nvPr>
            <p:ph idx="4294967295" type="ctrTitle"/>
          </p:nvPr>
        </p:nvSpPr>
        <p:spPr>
          <a:xfrm>
            <a:off x="1998350" y="1160953"/>
            <a:ext cx="6102300" cy="477600"/>
          </a:xfrm>
          <a:prstGeom prst="rect">
            <a:avLst/>
          </a:prstGeom>
        </p:spPr>
        <p:txBody>
          <a:bodyPr anchorCtr="0" anchor="t" bIns="0" lIns="91425" spcFirstLastPara="1" rIns="91425" wrap="square" tIns="0">
            <a:noAutofit/>
          </a:bodyPr>
          <a:lstStyle/>
          <a:p>
            <a:pPr indent="0" lvl="0" marL="0" rtl="0" algn="ctr">
              <a:spcBef>
                <a:spcPts val="0"/>
              </a:spcBef>
              <a:spcAft>
                <a:spcPts val="0"/>
              </a:spcAft>
              <a:buNone/>
            </a:pPr>
            <a:r>
              <a:rPr lang="en" sz="2300"/>
              <a:t>“Hi! What are you listening to?”</a:t>
            </a:r>
            <a:endParaRPr sz="1000"/>
          </a:p>
        </p:txBody>
      </p:sp>
      <p:pic>
        <p:nvPicPr>
          <p:cNvPr id="517" name="Google Shape;517;p31"/>
          <p:cNvPicPr preferRelativeResize="0"/>
          <p:nvPr/>
        </p:nvPicPr>
        <p:blipFill>
          <a:blip r:embed="rId3">
            <a:alphaModFix/>
          </a:blip>
          <a:stretch>
            <a:fillRect/>
          </a:stretch>
        </p:blipFill>
        <p:spPr>
          <a:xfrm>
            <a:off x="1618538" y="1896538"/>
            <a:ext cx="1786625" cy="2382177"/>
          </a:xfrm>
          <a:prstGeom prst="rect">
            <a:avLst/>
          </a:prstGeom>
          <a:noFill/>
          <a:ln>
            <a:noFill/>
          </a:ln>
        </p:spPr>
      </p:pic>
      <p:pic>
        <p:nvPicPr>
          <p:cNvPr id="518" name="Google Shape;518;p31"/>
          <p:cNvPicPr preferRelativeResize="0"/>
          <p:nvPr/>
        </p:nvPicPr>
        <p:blipFill>
          <a:blip r:embed="rId4">
            <a:alphaModFix/>
          </a:blip>
          <a:stretch>
            <a:fillRect/>
          </a:stretch>
        </p:blipFill>
        <p:spPr>
          <a:xfrm>
            <a:off x="6314025" y="1896550"/>
            <a:ext cx="1786625" cy="2382177"/>
          </a:xfrm>
          <a:prstGeom prst="rect">
            <a:avLst/>
          </a:prstGeom>
          <a:noFill/>
          <a:ln>
            <a:noFill/>
          </a:ln>
        </p:spPr>
      </p:pic>
      <p:grpSp>
        <p:nvGrpSpPr>
          <p:cNvPr id="519" name="Google Shape;519;p31"/>
          <p:cNvGrpSpPr/>
          <p:nvPr/>
        </p:nvGrpSpPr>
        <p:grpSpPr>
          <a:xfrm>
            <a:off x="3617750" y="1781900"/>
            <a:ext cx="2483700" cy="1291050"/>
            <a:chOff x="2789225" y="1685900"/>
            <a:chExt cx="2483700" cy="1398300"/>
          </a:xfrm>
        </p:grpSpPr>
        <p:sp>
          <p:nvSpPr>
            <p:cNvPr id="520" name="Google Shape;520;p31"/>
            <p:cNvSpPr/>
            <p:nvPr/>
          </p:nvSpPr>
          <p:spPr>
            <a:xfrm>
              <a:off x="2845375" y="1685900"/>
              <a:ext cx="2381700" cy="13983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1"/>
            <p:cNvSpPr txBox="1"/>
            <p:nvPr/>
          </p:nvSpPr>
          <p:spPr>
            <a:xfrm>
              <a:off x="2789225" y="1824425"/>
              <a:ext cx="2483700" cy="202500"/>
            </a:xfrm>
            <a:prstGeom prst="rect">
              <a:avLst/>
            </a:prstGeom>
            <a:noFill/>
            <a:ln>
              <a:noFill/>
            </a:ln>
          </p:spPr>
          <p:txBody>
            <a:bodyPr anchorCtr="0" anchor="t" bIns="0" lIns="91425" spcFirstLastPara="1" rIns="91425" wrap="square" tIns="0">
              <a:noAutofit/>
            </a:bodyPr>
            <a:lstStyle/>
            <a:p>
              <a:pPr indent="0" lvl="0" marL="0" rtl="0" algn="ctr">
                <a:spcBef>
                  <a:spcPts val="0"/>
                </a:spcBef>
                <a:spcAft>
                  <a:spcPts val="1200"/>
                </a:spcAft>
                <a:buNone/>
              </a:pPr>
              <a:r>
                <a:rPr lang="en" sz="1600">
                  <a:solidFill>
                    <a:schemeClr val="dk1"/>
                  </a:solidFill>
                  <a:latin typeface="Lexend Deca Medium"/>
                  <a:ea typeface="Lexend Deca Medium"/>
                  <a:cs typeface="Lexend Deca Medium"/>
                  <a:sym typeface="Lexend Deca Medium"/>
                </a:rPr>
                <a:t>Bleu (better with time)</a:t>
              </a:r>
              <a:endParaRPr sz="1600">
                <a:solidFill>
                  <a:schemeClr val="dk1"/>
                </a:solidFill>
                <a:latin typeface="Lexend Deca Medium"/>
                <a:ea typeface="Lexend Deca Medium"/>
                <a:cs typeface="Lexend Deca Medium"/>
                <a:sym typeface="Lexend Deca Medium"/>
              </a:endParaRPr>
            </a:p>
          </p:txBody>
        </p:sp>
        <p:sp>
          <p:nvSpPr>
            <p:cNvPr id="522" name="Google Shape;522;p31"/>
            <p:cNvSpPr txBox="1"/>
            <p:nvPr/>
          </p:nvSpPr>
          <p:spPr>
            <a:xfrm>
              <a:off x="3019645" y="2103161"/>
              <a:ext cx="1985700" cy="176400"/>
            </a:xfrm>
            <a:prstGeom prst="rect">
              <a:avLst/>
            </a:prstGeom>
            <a:noFill/>
            <a:ln>
              <a:noFill/>
            </a:ln>
          </p:spPr>
          <p:txBody>
            <a:bodyPr anchorCtr="0" anchor="t" bIns="0" lIns="91425" spcFirstLastPara="1" rIns="91425" wrap="square" tIns="0">
              <a:noAutofit/>
            </a:bodyPr>
            <a:lstStyle/>
            <a:p>
              <a:pPr indent="0" lvl="0" marL="0" rtl="0" algn="ctr">
                <a:spcBef>
                  <a:spcPts val="0"/>
                </a:spcBef>
                <a:spcAft>
                  <a:spcPts val="1200"/>
                </a:spcAft>
                <a:buNone/>
              </a:pPr>
              <a:r>
                <a:rPr lang="en" sz="1600">
                  <a:solidFill>
                    <a:schemeClr val="accent1"/>
                  </a:solidFill>
                  <a:latin typeface="Metrophobic"/>
                  <a:ea typeface="Metrophobic"/>
                  <a:cs typeface="Metrophobic"/>
                  <a:sym typeface="Metrophobic"/>
                </a:rPr>
                <a:t>Fred again…</a:t>
              </a:r>
              <a:endParaRPr sz="1600">
                <a:solidFill>
                  <a:schemeClr val="accent1"/>
                </a:solidFill>
                <a:latin typeface="Metrophobic"/>
                <a:ea typeface="Metrophobic"/>
                <a:cs typeface="Metrophobic"/>
                <a:sym typeface="Metrophobic"/>
              </a:endParaRPr>
            </a:p>
          </p:txBody>
        </p:sp>
      </p:grpSp>
      <p:grpSp>
        <p:nvGrpSpPr>
          <p:cNvPr id="523" name="Google Shape;523;p31"/>
          <p:cNvGrpSpPr/>
          <p:nvPr/>
        </p:nvGrpSpPr>
        <p:grpSpPr>
          <a:xfrm>
            <a:off x="4315812" y="2559612"/>
            <a:ext cx="1087578" cy="388716"/>
            <a:chOff x="2315725" y="2413157"/>
            <a:chExt cx="1702800" cy="634950"/>
          </a:xfrm>
        </p:grpSpPr>
        <p:sp>
          <p:nvSpPr>
            <p:cNvPr id="524" name="Google Shape;524;p31"/>
            <p:cNvSpPr/>
            <p:nvPr/>
          </p:nvSpPr>
          <p:spPr>
            <a:xfrm>
              <a:off x="2315725" y="2961563"/>
              <a:ext cx="17028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5" name="Google Shape;525;p31"/>
            <p:cNvGrpSpPr/>
            <p:nvPr/>
          </p:nvGrpSpPr>
          <p:grpSpPr>
            <a:xfrm>
              <a:off x="2975876" y="2413157"/>
              <a:ext cx="381727" cy="373834"/>
              <a:chOff x="1871876" y="4175532"/>
              <a:chExt cx="381727" cy="373834"/>
            </a:xfrm>
          </p:grpSpPr>
          <p:sp>
            <p:nvSpPr>
              <p:cNvPr id="526" name="Google Shape;526;p31"/>
              <p:cNvSpPr/>
              <p:nvPr/>
            </p:nvSpPr>
            <p:spPr>
              <a:xfrm>
                <a:off x="1871876" y="4175532"/>
                <a:ext cx="381727" cy="37383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1"/>
              <p:cNvSpPr/>
              <p:nvPr/>
            </p:nvSpPr>
            <p:spPr>
              <a:xfrm>
                <a:off x="2013047" y="4305800"/>
                <a:ext cx="33164" cy="113303"/>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1"/>
              <p:cNvSpPr/>
              <p:nvPr/>
            </p:nvSpPr>
            <p:spPr>
              <a:xfrm>
                <a:off x="2075947" y="4305800"/>
                <a:ext cx="33648" cy="113303"/>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 name="Google Shape;529;p31"/>
            <p:cNvGrpSpPr/>
            <p:nvPr/>
          </p:nvGrpSpPr>
          <p:grpSpPr>
            <a:xfrm>
              <a:off x="3485659" y="2469383"/>
              <a:ext cx="261293" cy="261337"/>
              <a:chOff x="2450584" y="4231758"/>
              <a:chExt cx="261293" cy="261337"/>
            </a:xfrm>
          </p:grpSpPr>
          <p:sp>
            <p:nvSpPr>
              <p:cNvPr id="530" name="Google Shape;530;p31"/>
              <p:cNvSpPr/>
              <p:nvPr/>
            </p:nvSpPr>
            <p:spPr>
              <a:xfrm>
                <a:off x="2450584" y="423175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1"/>
              <p:cNvSpPr/>
              <p:nvPr/>
            </p:nvSpPr>
            <p:spPr>
              <a:xfrm>
                <a:off x="2552772" y="4334526"/>
                <a:ext cx="48928" cy="56428"/>
              </a:xfrm>
              <a:custGeom>
                <a:rect b="b" l="l" r="r" t="t"/>
                <a:pathLst>
                  <a:path extrusionOk="0" h="1264" w="1096">
                    <a:moveTo>
                      <a:pt x="0" y="1"/>
                    </a:moveTo>
                    <a:lnTo>
                      <a:pt x="0" y="1263"/>
                    </a:lnTo>
                    <a:lnTo>
                      <a:pt x="1095" y="626"/>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1"/>
              <p:cNvSpPr/>
              <p:nvPr/>
            </p:nvSpPr>
            <p:spPr>
              <a:xfrm>
                <a:off x="2601656" y="4334526"/>
                <a:ext cx="8125" cy="55803"/>
              </a:xfrm>
              <a:custGeom>
                <a:rect b="b" l="l" r="r" t="t"/>
                <a:pathLst>
                  <a:path extrusionOk="0" h="1250" w="182">
                    <a:moveTo>
                      <a:pt x="0" y="1"/>
                    </a:moveTo>
                    <a:lnTo>
                      <a:pt x="0" y="1249"/>
                    </a:lnTo>
                    <a:lnTo>
                      <a:pt x="181" y="1249"/>
                    </a:lnTo>
                    <a:lnTo>
                      <a:pt x="1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3" name="Google Shape;533;p31"/>
            <p:cNvGrpSpPr/>
            <p:nvPr/>
          </p:nvGrpSpPr>
          <p:grpSpPr>
            <a:xfrm>
              <a:off x="2587150" y="2469383"/>
              <a:ext cx="260668" cy="261337"/>
              <a:chOff x="1397500" y="4231758"/>
              <a:chExt cx="260668" cy="261337"/>
            </a:xfrm>
          </p:grpSpPr>
          <p:sp>
            <p:nvSpPr>
              <p:cNvPr id="534" name="Google Shape;534;p31"/>
              <p:cNvSpPr/>
              <p:nvPr/>
            </p:nvSpPr>
            <p:spPr>
              <a:xfrm>
                <a:off x="1397500" y="423175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1"/>
              <p:cNvSpPr/>
              <p:nvPr/>
            </p:nvSpPr>
            <p:spPr>
              <a:xfrm>
                <a:off x="1507054" y="4334526"/>
                <a:ext cx="49017" cy="56428"/>
              </a:xfrm>
              <a:custGeom>
                <a:rect b="b" l="l" r="r" t="t"/>
                <a:pathLst>
                  <a:path extrusionOk="0" h="1264" w="1098">
                    <a:moveTo>
                      <a:pt x="1097" y="1"/>
                    </a:moveTo>
                    <a:lnTo>
                      <a:pt x="1" y="626"/>
                    </a:lnTo>
                    <a:lnTo>
                      <a:pt x="1097" y="1263"/>
                    </a:lnTo>
                    <a:lnTo>
                      <a:pt x="109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1"/>
              <p:cNvSpPr/>
              <p:nvPr/>
            </p:nvSpPr>
            <p:spPr>
              <a:xfrm>
                <a:off x="1499643" y="4334526"/>
                <a:ext cx="7455" cy="55803"/>
              </a:xfrm>
              <a:custGeom>
                <a:rect b="b" l="l" r="r" t="t"/>
                <a:pathLst>
                  <a:path extrusionOk="0" h="1250" w="167">
                    <a:moveTo>
                      <a:pt x="1" y="1"/>
                    </a:moveTo>
                    <a:lnTo>
                      <a:pt x="1" y="1249"/>
                    </a:lnTo>
                    <a:lnTo>
                      <a:pt x="167" y="1249"/>
                    </a:lnTo>
                    <a:lnTo>
                      <a:pt x="1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7" name="Google Shape;537;p31"/>
            <p:cNvSpPr/>
            <p:nvPr/>
          </p:nvSpPr>
          <p:spPr>
            <a:xfrm>
              <a:off x="2315725" y="2961563"/>
              <a:ext cx="717600" cy="3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8" name="Google Shape;538;p31"/>
            <p:cNvGrpSpPr/>
            <p:nvPr/>
          </p:nvGrpSpPr>
          <p:grpSpPr>
            <a:xfrm>
              <a:off x="2980007" y="2902005"/>
              <a:ext cx="146045" cy="146102"/>
              <a:chOff x="3382482" y="4289680"/>
              <a:chExt cx="146045" cy="146102"/>
            </a:xfrm>
          </p:grpSpPr>
          <p:sp>
            <p:nvSpPr>
              <p:cNvPr id="539" name="Google Shape;539;p31"/>
              <p:cNvSpPr/>
              <p:nvPr/>
            </p:nvSpPr>
            <p:spPr>
              <a:xfrm>
                <a:off x="3382482" y="4289680"/>
                <a:ext cx="146045" cy="146102"/>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1"/>
              <p:cNvSpPr/>
              <p:nvPr/>
            </p:nvSpPr>
            <p:spPr>
              <a:xfrm>
                <a:off x="3426890" y="433414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41" name="Google Shape;541;p31"/>
          <p:cNvGrpSpPr/>
          <p:nvPr/>
        </p:nvGrpSpPr>
        <p:grpSpPr>
          <a:xfrm>
            <a:off x="3617750" y="3158975"/>
            <a:ext cx="2483700" cy="1291050"/>
            <a:chOff x="2789225" y="1685900"/>
            <a:chExt cx="2483700" cy="1398300"/>
          </a:xfrm>
        </p:grpSpPr>
        <p:sp>
          <p:nvSpPr>
            <p:cNvPr id="542" name="Google Shape;542;p31"/>
            <p:cNvSpPr/>
            <p:nvPr/>
          </p:nvSpPr>
          <p:spPr>
            <a:xfrm>
              <a:off x="2845375" y="1685900"/>
              <a:ext cx="2381700" cy="13983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1"/>
            <p:cNvSpPr txBox="1"/>
            <p:nvPr/>
          </p:nvSpPr>
          <p:spPr>
            <a:xfrm>
              <a:off x="2789225" y="1824425"/>
              <a:ext cx="2483700" cy="202500"/>
            </a:xfrm>
            <a:prstGeom prst="rect">
              <a:avLst/>
            </a:prstGeom>
            <a:noFill/>
            <a:ln>
              <a:noFill/>
            </a:ln>
          </p:spPr>
          <p:txBody>
            <a:bodyPr anchorCtr="0" anchor="t" bIns="0" lIns="91425" spcFirstLastPara="1" rIns="91425" wrap="square" tIns="0">
              <a:noAutofit/>
            </a:bodyPr>
            <a:lstStyle/>
            <a:p>
              <a:pPr indent="0" lvl="0" marL="0" rtl="0" algn="ctr">
                <a:spcBef>
                  <a:spcPts val="0"/>
                </a:spcBef>
                <a:spcAft>
                  <a:spcPts val="1200"/>
                </a:spcAft>
                <a:buNone/>
              </a:pPr>
              <a:r>
                <a:rPr lang="en" sz="1600">
                  <a:solidFill>
                    <a:schemeClr val="dk1"/>
                  </a:solidFill>
                  <a:latin typeface="Lexend Deca Medium"/>
                  <a:ea typeface="Lexend Deca Medium"/>
                  <a:cs typeface="Lexend Deca Medium"/>
                  <a:sym typeface="Lexend Deca Medium"/>
                </a:rPr>
                <a:t>En Mi Cuarto</a:t>
              </a:r>
              <a:endParaRPr sz="1600">
                <a:solidFill>
                  <a:schemeClr val="dk1"/>
                </a:solidFill>
                <a:latin typeface="Lexend Deca Medium"/>
                <a:ea typeface="Lexend Deca Medium"/>
                <a:cs typeface="Lexend Deca Medium"/>
                <a:sym typeface="Lexend Deca Medium"/>
              </a:endParaRPr>
            </a:p>
          </p:txBody>
        </p:sp>
        <p:sp>
          <p:nvSpPr>
            <p:cNvPr id="544" name="Google Shape;544;p31"/>
            <p:cNvSpPr txBox="1"/>
            <p:nvPr/>
          </p:nvSpPr>
          <p:spPr>
            <a:xfrm>
              <a:off x="3019645" y="2103161"/>
              <a:ext cx="1985700" cy="176400"/>
            </a:xfrm>
            <a:prstGeom prst="rect">
              <a:avLst/>
            </a:prstGeom>
            <a:noFill/>
            <a:ln>
              <a:noFill/>
            </a:ln>
          </p:spPr>
          <p:txBody>
            <a:bodyPr anchorCtr="0" anchor="t" bIns="0" lIns="91425" spcFirstLastPara="1" rIns="91425" wrap="square" tIns="0">
              <a:noAutofit/>
            </a:bodyPr>
            <a:lstStyle/>
            <a:p>
              <a:pPr indent="0" lvl="0" marL="0" rtl="0" algn="ctr">
                <a:spcBef>
                  <a:spcPts val="0"/>
                </a:spcBef>
                <a:spcAft>
                  <a:spcPts val="1200"/>
                </a:spcAft>
                <a:buNone/>
              </a:pPr>
              <a:r>
                <a:rPr lang="en" sz="1600">
                  <a:solidFill>
                    <a:schemeClr val="accent1"/>
                  </a:solidFill>
                  <a:latin typeface="Metrophobic"/>
                  <a:ea typeface="Metrophobic"/>
                  <a:cs typeface="Metrophobic"/>
                  <a:sym typeface="Metrophobic"/>
                </a:rPr>
                <a:t>Jhayco, Skrillex</a:t>
              </a:r>
              <a:endParaRPr sz="1600">
                <a:solidFill>
                  <a:schemeClr val="accent1"/>
                </a:solidFill>
                <a:latin typeface="Metrophobic"/>
                <a:ea typeface="Metrophobic"/>
                <a:cs typeface="Metrophobic"/>
                <a:sym typeface="Metrophobic"/>
              </a:endParaRPr>
            </a:p>
          </p:txBody>
        </p:sp>
      </p:grpSp>
      <p:grpSp>
        <p:nvGrpSpPr>
          <p:cNvPr id="545" name="Google Shape;545;p31"/>
          <p:cNvGrpSpPr/>
          <p:nvPr/>
        </p:nvGrpSpPr>
        <p:grpSpPr>
          <a:xfrm>
            <a:off x="4315812" y="3911962"/>
            <a:ext cx="1087578" cy="388716"/>
            <a:chOff x="2315725" y="2413157"/>
            <a:chExt cx="1702800" cy="634950"/>
          </a:xfrm>
        </p:grpSpPr>
        <p:sp>
          <p:nvSpPr>
            <p:cNvPr id="546" name="Google Shape;546;p31"/>
            <p:cNvSpPr/>
            <p:nvPr/>
          </p:nvSpPr>
          <p:spPr>
            <a:xfrm>
              <a:off x="2315725" y="2961563"/>
              <a:ext cx="1702800" cy="390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7" name="Google Shape;547;p31"/>
            <p:cNvGrpSpPr/>
            <p:nvPr/>
          </p:nvGrpSpPr>
          <p:grpSpPr>
            <a:xfrm>
              <a:off x="2975876" y="2413157"/>
              <a:ext cx="381727" cy="373834"/>
              <a:chOff x="1871876" y="4175532"/>
              <a:chExt cx="381727" cy="373834"/>
            </a:xfrm>
          </p:grpSpPr>
          <p:sp>
            <p:nvSpPr>
              <p:cNvPr id="548" name="Google Shape;548;p31"/>
              <p:cNvSpPr/>
              <p:nvPr/>
            </p:nvSpPr>
            <p:spPr>
              <a:xfrm>
                <a:off x="1871876" y="4175532"/>
                <a:ext cx="381727" cy="373834"/>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1"/>
              <p:cNvSpPr/>
              <p:nvPr/>
            </p:nvSpPr>
            <p:spPr>
              <a:xfrm>
                <a:off x="2013047" y="4305800"/>
                <a:ext cx="33164" cy="113303"/>
              </a:xfrm>
              <a:custGeom>
                <a:rect b="b" l="l" r="r" t="t"/>
                <a:pathLst>
                  <a:path extrusionOk="0" h="3273" w="958">
                    <a:moveTo>
                      <a:pt x="0" y="0"/>
                    </a:moveTo>
                    <a:lnTo>
                      <a:pt x="0" y="3273"/>
                    </a:lnTo>
                    <a:lnTo>
                      <a:pt x="958" y="3273"/>
                    </a:lnTo>
                    <a:lnTo>
                      <a:pt x="9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1"/>
              <p:cNvSpPr/>
              <p:nvPr/>
            </p:nvSpPr>
            <p:spPr>
              <a:xfrm>
                <a:off x="2075947" y="4305800"/>
                <a:ext cx="33648" cy="113303"/>
              </a:xfrm>
              <a:custGeom>
                <a:rect b="b" l="l" r="r" t="t"/>
                <a:pathLst>
                  <a:path extrusionOk="0" h="3273" w="972">
                    <a:moveTo>
                      <a:pt x="0" y="0"/>
                    </a:moveTo>
                    <a:lnTo>
                      <a:pt x="0" y="3273"/>
                    </a:lnTo>
                    <a:lnTo>
                      <a:pt x="971" y="3273"/>
                    </a:lnTo>
                    <a:lnTo>
                      <a:pt x="97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1" name="Google Shape;551;p31"/>
            <p:cNvGrpSpPr/>
            <p:nvPr/>
          </p:nvGrpSpPr>
          <p:grpSpPr>
            <a:xfrm>
              <a:off x="3485659" y="2469383"/>
              <a:ext cx="261293" cy="261337"/>
              <a:chOff x="2450584" y="4231758"/>
              <a:chExt cx="261293" cy="261337"/>
            </a:xfrm>
          </p:grpSpPr>
          <p:sp>
            <p:nvSpPr>
              <p:cNvPr id="552" name="Google Shape;552;p31"/>
              <p:cNvSpPr/>
              <p:nvPr/>
            </p:nvSpPr>
            <p:spPr>
              <a:xfrm>
                <a:off x="2450584" y="4231758"/>
                <a:ext cx="261293" cy="261337"/>
              </a:xfrm>
              <a:custGeom>
                <a:rect b="b" l="l" r="r" t="t"/>
                <a:pathLst>
                  <a:path extrusionOk="0" h="5854" w="5853">
                    <a:moveTo>
                      <a:pt x="2927" y="1"/>
                    </a:moveTo>
                    <a:cubicBezTo>
                      <a:pt x="1319" y="1"/>
                      <a:pt x="1" y="1319"/>
                      <a:pt x="1" y="2928"/>
                    </a:cubicBezTo>
                    <a:cubicBezTo>
                      <a:pt x="1" y="4550"/>
                      <a:pt x="1319" y="5853"/>
                      <a:pt x="2927" y="5853"/>
                    </a:cubicBezTo>
                    <a:cubicBezTo>
                      <a:pt x="4549" y="5853"/>
                      <a:pt x="5853" y="4550"/>
                      <a:pt x="5853" y="2928"/>
                    </a:cubicBezTo>
                    <a:cubicBezTo>
                      <a:pt x="5853" y="1319"/>
                      <a:pt x="4549" y="1"/>
                      <a:pt x="2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1"/>
              <p:cNvSpPr/>
              <p:nvPr/>
            </p:nvSpPr>
            <p:spPr>
              <a:xfrm>
                <a:off x="2552772" y="4334526"/>
                <a:ext cx="48928" cy="56428"/>
              </a:xfrm>
              <a:custGeom>
                <a:rect b="b" l="l" r="r" t="t"/>
                <a:pathLst>
                  <a:path extrusionOk="0" h="1264" w="1096">
                    <a:moveTo>
                      <a:pt x="0" y="1"/>
                    </a:moveTo>
                    <a:lnTo>
                      <a:pt x="0" y="1263"/>
                    </a:lnTo>
                    <a:lnTo>
                      <a:pt x="1095" y="626"/>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1"/>
              <p:cNvSpPr/>
              <p:nvPr/>
            </p:nvSpPr>
            <p:spPr>
              <a:xfrm>
                <a:off x="2601656" y="4334526"/>
                <a:ext cx="8125" cy="55803"/>
              </a:xfrm>
              <a:custGeom>
                <a:rect b="b" l="l" r="r" t="t"/>
                <a:pathLst>
                  <a:path extrusionOk="0" h="1250" w="182">
                    <a:moveTo>
                      <a:pt x="0" y="1"/>
                    </a:moveTo>
                    <a:lnTo>
                      <a:pt x="0" y="1249"/>
                    </a:lnTo>
                    <a:lnTo>
                      <a:pt x="181" y="1249"/>
                    </a:lnTo>
                    <a:lnTo>
                      <a:pt x="1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5" name="Google Shape;555;p31"/>
            <p:cNvGrpSpPr/>
            <p:nvPr/>
          </p:nvGrpSpPr>
          <p:grpSpPr>
            <a:xfrm>
              <a:off x="2587150" y="2469383"/>
              <a:ext cx="260668" cy="261337"/>
              <a:chOff x="1397500" y="4231758"/>
              <a:chExt cx="260668" cy="261337"/>
            </a:xfrm>
          </p:grpSpPr>
          <p:sp>
            <p:nvSpPr>
              <p:cNvPr id="556" name="Google Shape;556;p31"/>
              <p:cNvSpPr/>
              <p:nvPr/>
            </p:nvSpPr>
            <p:spPr>
              <a:xfrm>
                <a:off x="1397500" y="4231758"/>
                <a:ext cx="260668" cy="261337"/>
              </a:xfrm>
              <a:custGeom>
                <a:rect b="b" l="l" r="r" t="t"/>
                <a:pathLst>
                  <a:path extrusionOk="0" h="5854" w="5839">
                    <a:moveTo>
                      <a:pt x="2913" y="1"/>
                    </a:moveTo>
                    <a:cubicBezTo>
                      <a:pt x="1304" y="1"/>
                      <a:pt x="1" y="1319"/>
                      <a:pt x="1" y="2928"/>
                    </a:cubicBezTo>
                    <a:cubicBezTo>
                      <a:pt x="1" y="4550"/>
                      <a:pt x="1304" y="5853"/>
                      <a:pt x="2913" y="5853"/>
                    </a:cubicBezTo>
                    <a:cubicBezTo>
                      <a:pt x="4535" y="5853"/>
                      <a:pt x="5839" y="4550"/>
                      <a:pt x="5839" y="2928"/>
                    </a:cubicBezTo>
                    <a:cubicBezTo>
                      <a:pt x="5839" y="1319"/>
                      <a:pt x="4535" y="1"/>
                      <a:pt x="29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1"/>
              <p:cNvSpPr/>
              <p:nvPr/>
            </p:nvSpPr>
            <p:spPr>
              <a:xfrm>
                <a:off x="1507054" y="4334526"/>
                <a:ext cx="49017" cy="56428"/>
              </a:xfrm>
              <a:custGeom>
                <a:rect b="b" l="l" r="r" t="t"/>
                <a:pathLst>
                  <a:path extrusionOk="0" h="1264" w="1098">
                    <a:moveTo>
                      <a:pt x="1097" y="1"/>
                    </a:moveTo>
                    <a:lnTo>
                      <a:pt x="1" y="626"/>
                    </a:lnTo>
                    <a:lnTo>
                      <a:pt x="1097" y="1263"/>
                    </a:lnTo>
                    <a:lnTo>
                      <a:pt x="109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1"/>
              <p:cNvSpPr/>
              <p:nvPr/>
            </p:nvSpPr>
            <p:spPr>
              <a:xfrm>
                <a:off x="1499643" y="4334526"/>
                <a:ext cx="7455" cy="55803"/>
              </a:xfrm>
              <a:custGeom>
                <a:rect b="b" l="l" r="r" t="t"/>
                <a:pathLst>
                  <a:path extrusionOk="0" h="1250" w="167">
                    <a:moveTo>
                      <a:pt x="1" y="1"/>
                    </a:moveTo>
                    <a:lnTo>
                      <a:pt x="1" y="1249"/>
                    </a:lnTo>
                    <a:lnTo>
                      <a:pt x="167" y="1249"/>
                    </a:lnTo>
                    <a:lnTo>
                      <a:pt x="1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9" name="Google Shape;559;p31"/>
            <p:cNvSpPr/>
            <p:nvPr/>
          </p:nvSpPr>
          <p:spPr>
            <a:xfrm>
              <a:off x="2315725" y="2961563"/>
              <a:ext cx="717600" cy="3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0" name="Google Shape;560;p31"/>
            <p:cNvGrpSpPr/>
            <p:nvPr/>
          </p:nvGrpSpPr>
          <p:grpSpPr>
            <a:xfrm>
              <a:off x="2980007" y="2902005"/>
              <a:ext cx="146045" cy="146102"/>
              <a:chOff x="3382482" y="4289680"/>
              <a:chExt cx="146045" cy="146102"/>
            </a:xfrm>
          </p:grpSpPr>
          <p:sp>
            <p:nvSpPr>
              <p:cNvPr id="561" name="Google Shape;561;p31"/>
              <p:cNvSpPr/>
              <p:nvPr/>
            </p:nvSpPr>
            <p:spPr>
              <a:xfrm>
                <a:off x="3382482" y="4289680"/>
                <a:ext cx="146045" cy="146102"/>
              </a:xfrm>
              <a:custGeom>
                <a:rect b="b" l="l" r="r" t="t"/>
                <a:pathLst>
                  <a:path extrusionOk="0" h="2553" w="2552">
                    <a:moveTo>
                      <a:pt x="1276" y="1"/>
                    </a:moveTo>
                    <a:cubicBezTo>
                      <a:pt x="568" y="1"/>
                      <a:pt x="0" y="570"/>
                      <a:pt x="0" y="1277"/>
                    </a:cubicBezTo>
                    <a:cubicBezTo>
                      <a:pt x="0" y="1984"/>
                      <a:pt x="568" y="2552"/>
                      <a:pt x="1276" y="2552"/>
                    </a:cubicBezTo>
                    <a:cubicBezTo>
                      <a:pt x="1983" y="2552"/>
                      <a:pt x="2552" y="1984"/>
                      <a:pt x="2552" y="1277"/>
                    </a:cubicBezTo>
                    <a:cubicBezTo>
                      <a:pt x="2552" y="570"/>
                      <a:pt x="1983" y="1"/>
                      <a:pt x="1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1"/>
              <p:cNvSpPr/>
              <p:nvPr/>
            </p:nvSpPr>
            <p:spPr>
              <a:xfrm>
                <a:off x="3426890" y="4334145"/>
                <a:ext cx="57228" cy="57170"/>
              </a:xfrm>
              <a:custGeom>
                <a:rect b="b" l="l" r="r" t="t"/>
                <a:pathLst>
                  <a:path extrusionOk="0" h="999" w="1000">
                    <a:moveTo>
                      <a:pt x="500" y="0"/>
                    </a:moveTo>
                    <a:cubicBezTo>
                      <a:pt x="223" y="0"/>
                      <a:pt x="1" y="222"/>
                      <a:pt x="1" y="500"/>
                    </a:cubicBezTo>
                    <a:cubicBezTo>
                      <a:pt x="1" y="777"/>
                      <a:pt x="223" y="999"/>
                      <a:pt x="500" y="999"/>
                    </a:cubicBezTo>
                    <a:cubicBezTo>
                      <a:pt x="777" y="999"/>
                      <a:pt x="999" y="777"/>
                      <a:pt x="999" y="500"/>
                    </a:cubicBezTo>
                    <a:cubicBezTo>
                      <a:pt x="999" y="222"/>
                      <a:pt x="777" y="0"/>
                      <a:pt x="50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32"/>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Reprise</a:t>
            </a:r>
            <a:r>
              <a:rPr lang="en"/>
              <a:t> Findings:</a:t>
            </a:r>
            <a:endParaRPr/>
          </a:p>
        </p:txBody>
      </p:sp>
      <p:sp>
        <p:nvSpPr>
          <p:cNvPr id="568" name="Google Shape;568;p32"/>
          <p:cNvSpPr/>
          <p:nvPr/>
        </p:nvSpPr>
        <p:spPr>
          <a:xfrm>
            <a:off x="1998350" y="1389175"/>
            <a:ext cx="3332100" cy="13161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2"/>
          <p:cNvSpPr txBox="1"/>
          <p:nvPr>
            <p:ph idx="4294967295" type="ctrTitle"/>
          </p:nvPr>
        </p:nvSpPr>
        <p:spPr>
          <a:xfrm>
            <a:off x="2171075" y="1514900"/>
            <a:ext cx="3141000" cy="11748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Results</a:t>
            </a:r>
            <a:endParaRPr sz="2200"/>
          </a:p>
          <a:p>
            <a:pPr indent="-330200" lvl="0" marL="457200" rtl="0" algn="l">
              <a:spcBef>
                <a:spcPts val="0"/>
              </a:spcBef>
              <a:spcAft>
                <a:spcPts val="0"/>
              </a:spcAft>
              <a:buSzPts val="1600"/>
              <a:buChar char="●"/>
            </a:pPr>
            <a:r>
              <a:rPr lang="en" sz="1600"/>
              <a:t>Majority shared songs </a:t>
            </a:r>
            <a:endParaRPr sz="1600"/>
          </a:p>
          <a:p>
            <a:pPr indent="-330200" lvl="0" marL="457200" rtl="0" algn="l">
              <a:spcBef>
                <a:spcPts val="0"/>
              </a:spcBef>
              <a:spcAft>
                <a:spcPts val="0"/>
              </a:spcAft>
              <a:buSzPts val="1600"/>
              <a:buChar char="●"/>
            </a:pPr>
            <a:r>
              <a:rPr lang="en" sz="1600"/>
              <a:t>All listened to new songs</a:t>
            </a:r>
            <a:endParaRPr sz="1600"/>
          </a:p>
          <a:p>
            <a:pPr indent="-330200" lvl="0" marL="457200" rtl="0" algn="l">
              <a:spcBef>
                <a:spcPts val="0"/>
              </a:spcBef>
              <a:spcAft>
                <a:spcPts val="0"/>
              </a:spcAft>
              <a:buSzPts val="1600"/>
              <a:buChar char="●"/>
            </a:pPr>
            <a:r>
              <a:rPr lang="en" sz="1600"/>
              <a:t>Podcasts + news too </a:t>
            </a:r>
            <a:endParaRPr sz="1600"/>
          </a:p>
          <a:p>
            <a:pPr indent="0" lvl="0" marL="457200" rtl="0" algn="l">
              <a:spcBef>
                <a:spcPts val="0"/>
              </a:spcBef>
              <a:spcAft>
                <a:spcPts val="0"/>
              </a:spcAft>
              <a:buNone/>
            </a:pPr>
            <a:r>
              <a:t/>
            </a:r>
            <a:endParaRPr sz="1600"/>
          </a:p>
        </p:txBody>
      </p:sp>
      <p:sp>
        <p:nvSpPr>
          <p:cNvPr id="570" name="Google Shape;570;p32"/>
          <p:cNvSpPr txBox="1"/>
          <p:nvPr/>
        </p:nvSpPr>
        <p:spPr>
          <a:xfrm>
            <a:off x="5691446" y="1389175"/>
            <a:ext cx="1920600" cy="4008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2000">
                <a:solidFill>
                  <a:schemeClr val="dk2"/>
                </a:solidFill>
                <a:latin typeface="Lexend Deca Medium"/>
                <a:ea typeface="Lexend Deca Medium"/>
                <a:cs typeface="Lexend Deca Medium"/>
                <a:sym typeface="Lexend Deca Medium"/>
              </a:rPr>
              <a:t>“Cool beat”</a:t>
            </a:r>
            <a:endParaRPr sz="2000">
              <a:solidFill>
                <a:schemeClr val="dk2"/>
              </a:solidFill>
              <a:latin typeface="Lexend Deca Medium"/>
              <a:ea typeface="Lexend Deca Medium"/>
              <a:cs typeface="Lexend Deca Medium"/>
              <a:sym typeface="Lexend Deca Medium"/>
            </a:endParaRPr>
          </a:p>
        </p:txBody>
      </p:sp>
      <p:sp>
        <p:nvSpPr>
          <p:cNvPr id="571" name="Google Shape;571;p32"/>
          <p:cNvSpPr txBox="1"/>
          <p:nvPr/>
        </p:nvSpPr>
        <p:spPr>
          <a:xfrm>
            <a:off x="5330400" y="1798825"/>
            <a:ext cx="2642700" cy="4008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2000">
                <a:solidFill>
                  <a:schemeClr val="lt2"/>
                </a:solidFill>
                <a:latin typeface="Lexend Deca Medium"/>
                <a:ea typeface="Lexend Deca Medium"/>
                <a:cs typeface="Lexend Deca Medium"/>
                <a:sym typeface="Lexend Deca Medium"/>
              </a:rPr>
              <a:t>“Got a nice beat”</a:t>
            </a:r>
            <a:endParaRPr sz="2000">
              <a:solidFill>
                <a:schemeClr val="lt2"/>
              </a:solidFill>
              <a:latin typeface="Lexend Deca Medium"/>
              <a:ea typeface="Lexend Deca Medium"/>
              <a:cs typeface="Lexend Deca Medium"/>
              <a:sym typeface="Lexend Deca Medium"/>
            </a:endParaRPr>
          </a:p>
        </p:txBody>
      </p:sp>
      <p:sp>
        <p:nvSpPr>
          <p:cNvPr id="572" name="Google Shape;572;p32"/>
          <p:cNvSpPr txBox="1"/>
          <p:nvPr/>
        </p:nvSpPr>
        <p:spPr>
          <a:xfrm>
            <a:off x="5376751" y="2244250"/>
            <a:ext cx="2550000" cy="4008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2000">
                <a:solidFill>
                  <a:schemeClr val="accent1"/>
                </a:solidFill>
                <a:latin typeface="Lexend Deca Medium"/>
                <a:ea typeface="Lexend Deca Medium"/>
                <a:cs typeface="Lexend Deca Medium"/>
                <a:sym typeface="Lexend Deca Medium"/>
              </a:rPr>
              <a:t>“Sounds powerful”</a:t>
            </a:r>
            <a:endParaRPr sz="2000">
              <a:solidFill>
                <a:schemeClr val="accent1"/>
              </a:solidFill>
              <a:latin typeface="Lexend Deca Medium"/>
              <a:ea typeface="Lexend Deca Medium"/>
              <a:cs typeface="Lexend Deca Medium"/>
              <a:sym typeface="Lexend Deca Medium"/>
            </a:endParaRPr>
          </a:p>
        </p:txBody>
      </p:sp>
      <p:sp>
        <p:nvSpPr>
          <p:cNvPr id="573" name="Google Shape;573;p32"/>
          <p:cNvSpPr txBox="1"/>
          <p:nvPr/>
        </p:nvSpPr>
        <p:spPr>
          <a:xfrm>
            <a:off x="5376750" y="2689675"/>
            <a:ext cx="2550000" cy="13161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2000">
                <a:solidFill>
                  <a:schemeClr val="dk2"/>
                </a:solidFill>
                <a:latin typeface="Lexend Deca Medium"/>
                <a:ea typeface="Lexend Deca Medium"/>
                <a:cs typeface="Lexend Deca Medium"/>
                <a:sym typeface="Lexend Deca Medium"/>
              </a:rPr>
              <a:t>“It’s not really what I listen to but I don’t like it or dislike it.”</a:t>
            </a:r>
            <a:endParaRPr sz="2000">
              <a:solidFill>
                <a:schemeClr val="dk2"/>
              </a:solidFill>
              <a:latin typeface="Lexend Deca Medium"/>
              <a:ea typeface="Lexend Deca Medium"/>
              <a:cs typeface="Lexend Deca Medium"/>
              <a:sym typeface="Lexend Deca Medium"/>
            </a:endParaRPr>
          </a:p>
        </p:txBody>
      </p:sp>
      <p:sp>
        <p:nvSpPr>
          <p:cNvPr id="574" name="Google Shape;574;p32"/>
          <p:cNvSpPr/>
          <p:nvPr/>
        </p:nvSpPr>
        <p:spPr>
          <a:xfrm>
            <a:off x="1998350" y="2825400"/>
            <a:ext cx="3332100" cy="14052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2"/>
          <p:cNvSpPr txBox="1"/>
          <p:nvPr>
            <p:ph idx="4294967295" type="ctrTitle"/>
          </p:nvPr>
        </p:nvSpPr>
        <p:spPr>
          <a:xfrm>
            <a:off x="2171075" y="2921100"/>
            <a:ext cx="3141000" cy="11748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Analysis</a:t>
            </a:r>
            <a:endParaRPr sz="2200"/>
          </a:p>
          <a:p>
            <a:pPr indent="-330200" lvl="0" marL="457200" rtl="0" algn="l">
              <a:spcBef>
                <a:spcPts val="0"/>
              </a:spcBef>
              <a:spcAft>
                <a:spcPts val="0"/>
              </a:spcAft>
              <a:buSzPts val="1600"/>
              <a:buChar char="●"/>
            </a:pPr>
            <a:r>
              <a:rPr lang="en" sz="1600"/>
              <a:t>People are curious!</a:t>
            </a:r>
            <a:endParaRPr sz="1600"/>
          </a:p>
          <a:p>
            <a:pPr indent="-330200" lvl="0" marL="457200" rtl="0" algn="l">
              <a:spcBef>
                <a:spcPts val="0"/>
              </a:spcBef>
              <a:spcAft>
                <a:spcPts val="0"/>
              </a:spcAft>
              <a:buSzPts val="1600"/>
              <a:buChar char="●"/>
            </a:pPr>
            <a:r>
              <a:rPr lang="en" sz="1600"/>
              <a:t>Music is not as private as we thought.</a:t>
            </a:r>
            <a:endParaRPr sz="1600"/>
          </a:p>
          <a:p>
            <a:pPr indent="0" lvl="0" marL="457200" rtl="0" algn="l">
              <a:spcBef>
                <a:spcPts val="0"/>
              </a:spcBef>
              <a:spcAft>
                <a:spcPts val="0"/>
              </a:spcAft>
              <a:buNone/>
            </a:pPr>
            <a:r>
              <a:t/>
            </a:r>
            <a:endParaRPr sz="1600"/>
          </a:p>
        </p:txBody>
      </p:sp>
      <p:sp>
        <p:nvSpPr>
          <p:cNvPr id="576" name="Google Shape;576;p32"/>
          <p:cNvSpPr/>
          <p:nvPr/>
        </p:nvSpPr>
        <p:spPr>
          <a:xfrm>
            <a:off x="1277575" y="2199625"/>
            <a:ext cx="974400" cy="99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trophobic"/>
              <a:ea typeface="Metrophobic"/>
              <a:cs typeface="Metrophobic"/>
              <a:sym typeface="Metrophobic"/>
            </a:endParaRPr>
          </a:p>
        </p:txBody>
      </p:sp>
      <p:pic>
        <p:nvPicPr>
          <p:cNvPr id="577" name="Google Shape;577;p32"/>
          <p:cNvPicPr preferRelativeResize="0"/>
          <p:nvPr/>
        </p:nvPicPr>
        <p:blipFill>
          <a:blip r:embed="rId3">
            <a:alphaModFix/>
          </a:blip>
          <a:stretch>
            <a:fillRect/>
          </a:stretch>
        </p:blipFill>
        <p:spPr>
          <a:xfrm>
            <a:off x="1422238" y="2353587"/>
            <a:ext cx="685075" cy="685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33"/>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Solution 2: SoundByte Memories</a:t>
            </a:r>
            <a:endParaRPr/>
          </a:p>
        </p:txBody>
      </p:sp>
      <p:sp>
        <p:nvSpPr>
          <p:cNvPr id="583" name="Google Shape;583;p33"/>
          <p:cNvSpPr txBox="1"/>
          <p:nvPr>
            <p:ph idx="4294967295" type="ctrTitle"/>
          </p:nvPr>
        </p:nvSpPr>
        <p:spPr>
          <a:xfrm>
            <a:off x="1998350" y="1477875"/>
            <a:ext cx="3350400" cy="24039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SoundByte Memories:</a:t>
            </a:r>
            <a:endParaRPr sz="2200"/>
          </a:p>
          <a:p>
            <a:pPr indent="-330200" lvl="0" marL="457200" rtl="0" algn="l">
              <a:spcBef>
                <a:spcPts val="0"/>
              </a:spcBef>
              <a:spcAft>
                <a:spcPts val="0"/>
              </a:spcAft>
              <a:buSzPts val="1600"/>
              <a:buChar char="●"/>
            </a:pPr>
            <a:r>
              <a:rPr lang="en" sz="1600">
                <a:solidFill>
                  <a:schemeClr val="dk2"/>
                </a:solidFill>
              </a:rPr>
              <a:t>Layer songs/sound with memories</a:t>
            </a:r>
            <a:r>
              <a:rPr lang="en" sz="1600"/>
              <a:t>, enhanced with multimedia elements.</a:t>
            </a:r>
            <a:endParaRPr sz="1600"/>
          </a:p>
          <a:p>
            <a:pPr indent="0" lvl="0" marL="457200" rtl="0" algn="l">
              <a:spcBef>
                <a:spcPts val="0"/>
              </a:spcBef>
              <a:spcAft>
                <a:spcPts val="0"/>
              </a:spcAft>
              <a:buNone/>
            </a:pPr>
            <a:r>
              <a:t/>
            </a:r>
            <a:endParaRPr sz="1600"/>
          </a:p>
          <a:p>
            <a:pPr indent="0" lvl="0" marL="0" rtl="0" algn="l">
              <a:spcBef>
                <a:spcPts val="0"/>
              </a:spcBef>
              <a:spcAft>
                <a:spcPts val="0"/>
              </a:spcAft>
              <a:buNone/>
            </a:pPr>
            <a:r>
              <a:rPr lang="en" sz="2200"/>
              <a:t>Critical </a:t>
            </a:r>
            <a:r>
              <a:rPr lang="en" sz="2200"/>
              <a:t>Assumption:</a:t>
            </a:r>
            <a:endParaRPr sz="2200"/>
          </a:p>
          <a:p>
            <a:pPr indent="-330200" lvl="0" marL="457200" rtl="0" algn="l">
              <a:spcBef>
                <a:spcPts val="0"/>
              </a:spcBef>
              <a:spcAft>
                <a:spcPts val="0"/>
              </a:spcAft>
              <a:buSzPts val="1600"/>
              <a:buChar char="●"/>
            </a:pPr>
            <a:r>
              <a:rPr lang="en" sz="1600"/>
              <a:t>Digital </a:t>
            </a:r>
            <a:r>
              <a:rPr lang="en" sz="1600">
                <a:solidFill>
                  <a:schemeClr val="dk2"/>
                </a:solidFill>
              </a:rPr>
              <a:t>memory revisiting</a:t>
            </a:r>
            <a:r>
              <a:rPr lang="en" sz="1600"/>
              <a:t> is common.</a:t>
            </a:r>
            <a:endParaRPr sz="1600"/>
          </a:p>
        </p:txBody>
      </p:sp>
      <p:grpSp>
        <p:nvGrpSpPr>
          <p:cNvPr id="584" name="Google Shape;584;p33"/>
          <p:cNvGrpSpPr/>
          <p:nvPr/>
        </p:nvGrpSpPr>
        <p:grpSpPr>
          <a:xfrm>
            <a:off x="5009876" y="1068888"/>
            <a:ext cx="3221850" cy="3221875"/>
            <a:chOff x="5348751" y="1264750"/>
            <a:chExt cx="3221850" cy="3221875"/>
          </a:xfrm>
        </p:grpSpPr>
        <p:pic>
          <p:nvPicPr>
            <p:cNvPr id="585" name="Google Shape;585;p33"/>
            <p:cNvPicPr preferRelativeResize="0"/>
            <p:nvPr/>
          </p:nvPicPr>
          <p:blipFill>
            <a:blip r:embed="rId4">
              <a:alphaModFix/>
            </a:blip>
            <a:stretch>
              <a:fillRect/>
            </a:stretch>
          </p:blipFill>
          <p:spPr>
            <a:xfrm rot="5400000">
              <a:off x="5348738" y="1264763"/>
              <a:ext cx="3221875" cy="3221850"/>
            </a:xfrm>
            <a:prstGeom prst="rect">
              <a:avLst/>
            </a:prstGeom>
            <a:noFill/>
            <a:ln>
              <a:noFill/>
            </a:ln>
          </p:spPr>
        </p:pic>
        <p:pic>
          <p:nvPicPr>
            <p:cNvPr id="586" name="Google Shape;586;p33"/>
            <p:cNvPicPr preferRelativeResize="0"/>
            <p:nvPr/>
          </p:nvPicPr>
          <p:blipFill>
            <a:blip r:embed="rId5">
              <a:alphaModFix/>
            </a:blip>
            <a:stretch>
              <a:fillRect/>
            </a:stretch>
          </p:blipFill>
          <p:spPr>
            <a:xfrm>
              <a:off x="6354600" y="1563075"/>
              <a:ext cx="1210150" cy="1210175"/>
            </a:xfrm>
            <a:prstGeom prst="rect">
              <a:avLst/>
            </a:prstGeom>
            <a:noFill/>
            <a:ln>
              <a:noFill/>
            </a:ln>
          </p:spPr>
        </p:pic>
        <p:pic>
          <p:nvPicPr>
            <p:cNvPr id="587" name="Google Shape;587;p33"/>
            <p:cNvPicPr preferRelativeResize="0"/>
            <p:nvPr/>
          </p:nvPicPr>
          <p:blipFill>
            <a:blip r:embed="rId6">
              <a:alphaModFix/>
            </a:blip>
            <a:stretch>
              <a:fillRect/>
            </a:stretch>
          </p:blipFill>
          <p:spPr>
            <a:xfrm>
              <a:off x="6540799" y="3239861"/>
              <a:ext cx="837750" cy="837775"/>
            </a:xfrm>
            <a:prstGeom prst="rect">
              <a:avLst/>
            </a:prstGeom>
            <a:noFill/>
            <a:ln>
              <a:noFill/>
            </a:ln>
          </p:spPr>
        </p:pic>
      </p:grpSp>
      <p:sp>
        <p:nvSpPr>
          <p:cNvPr id="588" name="Google Shape;588;p33"/>
          <p:cNvSpPr/>
          <p:nvPr/>
        </p:nvSpPr>
        <p:spPr>
          <a:xfrm>
            <a:off x="6444390" y="2527983"/>
            <a:ext cx="352800" cy="300000"/>
          </a:xfrm>
          <a:prstGeom prst="heart">
            <a:avLst/>
          </a:prstGeom>
          <a:solidFill>
            <a:srgbClr val="FF6A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34"/>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SoundByte Memories Prototype:</a:t>
            </a:r>
            <a:endParaRPr/>
          </a:p>
        </p:txBody>
      </p:sp>
      <p:sp>
        <p:nvSpPr>
          <p:cNvPr id="594" name="Google Shape;594;p34"/>
          <p:cNvSpPr txBox="1"/>
          <p:nvPr>
            <p:ph idx="4294967295" type="ctrTitle"/>
          </p:nvPr>
        </p:nvSpPr>
        <p:spPr>
          <a:xfrm>
            <a:off x="1998350" y="1418400"/>
            <a:ext cx="2749200" cy="10473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Original </a:t>
            </a:r>
            <a:r>
              <a:rPr lang="en" sz="2200"/>
              <a:t>Method: </a:t>
            </a:r>
            <a:endParaRPr sz="2200"/>
          </a:p>
          <a:p>
            <a:pPr indent="-330200" lvl="0" marL="457200" rtl="0" algn="l">
              <a:spcBef>
                <a:spcPts val="0"/>
              </a:spcBef>
              <a:spcAft>
                <a:spcPts val="0"/>
              </a:spcAft>
              <a:buSzPts val="1600"/>
              <a:buChar char="●"/>
            </a:pPr>
            <a:r>
              <a:rPr lang="en" sz="1600"/>
              <a:t>Too personal to share with strangers.</a:t>
            </a:r>
            <a:endParaRPr sz="1600"/>
          </a:p>
        </p:txBody>
      </p:sp>
      <p:sp>
        <p:nvSpPr>
          <p:cNvPr id="595" name="Google Shape;595;p34"/>
          <p:cNvSpPr txBox="1"/>
          <p:nvPr>
            <p:ph idx="4294967295" type="ctrTitle"/>
          </p:nvPr>
        </p:nvSpPr>
        <p:spPr>
          <a:xfrm>
            <a:off x="4821950" y="1418400"/>
            <a:ext cx="3259500" cy="23067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Revised</a:t>
            </a:r>
            <a:r>
              <a:rPr lang="en" sz="2200"/>
              <a:t> Method: </a:t>
            </a:r>
            <a:endParaRPr sz="2200"/>
          </a:p>
          <a:p>
            <a:pPr indent="-330200" lvl="0" marL="457200" rtl="0" algn="l">
              <a:spcBef>
                <a:spcPts val="0"/>
              </a:spcBef>
              <a:spcAft>
                <a:spcPts val="0"/>
              </a:spcAft>
              <a:buSzPts val="1600"/>
              <a:buChar char="●"/>
            </a:pPr>
            <a:r>
              <a:rPr lang="en" sz="1600"/>
              <a:t>Survey on song-memory</a:t>
            </a:r>
            <a:endParaRPr sz="1600"/>
          </a:p>
          <a:p>
            <a:pPr indent="-330200" lvl="0" marL="457200" rtl="0" algn="l">
              <a:spcBef>
                <a:spcPts val="0"/>
              </a:spcBef>
              <a:spcAft>
                <a:spcPts val="0"/>
              </a:spcAft>
              <a:buSzPts val="1600"/>
              <a:buChar char="●"/>
            </a:pPr>
            <a:r>
              <a:rPr lang="en" sz="1600"/>
              <a:t>Measure memory recording. </a:t>
            </a:r>
            <a:endParaRPr sz="1600"/>
          </a:p>
          <a:p>
            <a:pPr indent="-330200" lvl="0" marL="457200" rtl="0" algn="l">
              <a:spcBef>
                <a:spcPts val="0"/>
              </a:spcBef>
              <a:spcAft>
                <a:spcPts val="0"/>
              </a:spcAft>
              <a:buSzPts val="1600"/>
              <a:buChar char="●"/>
            </a:pPr>
            <a:r>
              <a:rPr lang="en" sz="1600"/>
              <a:t>Do songs trigger memories?</a:t>
            </a:r>
            <a:endParaRPr sz="1600"/>
          </a:p>
          <a:p>
            <a:pPr indent="-330200" lvl="0" marL="457200" rtl="0" algn="l">
              <a:spcBef>
                <a:spcPts val="0"/>
              </a:spcBef>
              <a:spcAft>
                <a:spcPts val="0"/>
              </a:spcAft>
              <a:buSzPts val="1600"/>
              <a:buChar char="●"/>
            </a:pPr>
            <a:r>
              <a:rPr lang="en" sz="1600"/>
              <a:t>Test sharing comfort</a:t>
            </a:r>
            <a:endParaRPr sz="1600"/>
          </a:p>
        </p:txBody>
      </p:sp>
      <p:pic>
        <p:nvPicPr>
          <p:cNvPr id="596" name="Google Shape;596;p34"/>
          <p:cNvPicPr preferRelativeResize="0"/>
          <p:nvPr/>
        </p:nvPicPr>
        <p:blipFill>
          <a:blip r:embed="rId3">
            <a:alphaModFix/>
          </a:blip>
          <a:stretch>
            <a:fillRect/>
          </a:stretch>
        </p:blipFill>
        <p:spPr>
          <a:xfrm>
            <a:off x="2792275" y="2465700"/>
            <a:ext cx="1235750" cy="1235750"/>
          </a:xfrm>
          <a:prstGeom prst="rect">
            <a:avLst/>
          </a:prstGeom>
          <a:noFill/>
          <a:ln>
            <a:noFill/>
          </a:ln>
        </p:spPr>
      </p:pic>
      <p:pic>
        <p:nvPicPr>
          <p:cNvPr id="597" name="Google Shape;597;p34"/>
          <p:cNvPicPr preferRelativeResize="0"/>
          <p:nvPr/>
        </p:nvPicPr>
        <p:blipFill>
          <a:blip r:embed="rId4">
            <a:alphaModFix/>
          </a:blip>
          <a:stretch>
            <a:fillRect/>
          </a:stretch>
        </p:blipFill>
        <p:spPr>
          <a:xfrm rot="1645633">
            <a:off x="5955850" y="3460440"/>
            <a:ext cx="991698" cy="99169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35"/>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SoundByte Memories</a:t>
            </a:r>
            <a:r>
              <a:rPr lang="en"/>
              <a:t> Findings:</a:t>
            </a:r>
            <a:endParaRPr/>
          </a:p>
        </p:txBody>
      </p:sp>
      <p:sp>
        <p:nvSpPr>
          <p:cNvPr id="603" name="Google Shape;603;p35"/>
          <p:cNvSpPr/>
          <p:nvPr/>
        </p:nvSpPr>
        <p:spPr>
          <a:xfrm>
            <a:off x="1998350" y="1389175"/>
            <a:ext cx="3332100" cy="13161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5"/>
          <p:cNvSpPr txBox="1"/>
          <p:nvPr>
            <p:ph idx="4294967295" type="ctrTitle"/>
          </p:nvPr>
        </p:nvSpPr>
        <p:spPr>
          <a:xfrm>
            <a:off x="2171075" y="1514900"/>
            <a:ext cx="3141000" cy="11748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Results</a:t>
            </a:r>
            <a:endParaRPr sz="2200"/>
          </a:p>
          <a:p>
            <a:pPr indent="-330200" lvl="0" marL="457200" rtl="0" algn="l">
              <a:spcBef>
                <a:spcPts val="0"/>
              </a:spcBef>
              <a:spcAft>
                <a:spcPts val="0"/>
              </a:spcAft>
              <a:buSzPts val="1600"/>
              <a:buChar char="●"/>
            </a:pPr>
            <a:r>
              <a:rPr lang="en" sz="1600"/>
              <a:t>Link to memories </a:t>
            </a:r>
            <a:endParaRPr sz="1600"/>
          </a:p>
          <a:p>
            <a:pPr indent="-330200" lvl="0" marL="457200" rtl="0" algn="l">
              <a:spcBef>
                <a:spcPts val="0"/>
              </a:spcBef>
              <a:spcAft>
                <a:spcPts val="0"/>
              </a:spcAft>
              <a:buSzPts val="1600"/>
              <a:buChar char="●"/>
            </a:pPr>
            <a:r>
              <a:rPr lang="en" sz="1600"/>
              <a:t>Varied emotions</a:t>
            </a:r>
            <a:endParaRPr sz="1600"/>
          </a:p>
          <a:p>
            <a:pPr indent="-330200" lvl="0" marL="457200" rtl="0" algn="l">
              <a:spcBef>
                <a:spcPts val="0"/>
              </a:spcBef>
              <a:spcAft>
                <a:spcPts val="0"/>
              </a:spcAft>
              <a:buSzPts val="1600"/>
              <a:buChar char="●"/>
            </a:pPr>
            <a:r>
              <a:rPr lang="en" sz="1600"/>
              <a:t>Cultural context</a:t>
            </a:r>
            <a:endParaRPr sz="1600"/>
          </a:p>
          <a:p>
            <a:pPr indent="0" lvl="0" marL="457200" rtl="0" algn="l">
              <a:spcBef>
                <a:spcPts val="0"/>
              </a:spcBef>
              <a:spcAft>
                <a:spcPts val="0"/>
              </a:spcAft>
              <a:buNone/>
            </a:pPr>
            <a:r>
              <a:t/>
            </a:r>
            <a:endParaRPr sz="1600"/>
          </a:p>
        </p:txBody>
      </p:sp>
      <p:sp>
        <p:nvSpPr>
          <p:cNvPr id="605" name="Google Shape;605;p35"/>
          <p:cNvSpPr/>
          <p:nvPr/>
        </p:nvSpPr>
        <p:spPr>
          <a:xfrm>
            <a:off x="1998350" y="2825400"/>
            <a:ext cx="3332100" cy="13161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5"/>
          <p:cNvSpPr txBox="1"/>
          <p:nvPr>
            <p:ph idx="4294967295" type="ctrTitle"/>
          </p:nvPr>
        </p:nvSpPr>
        <p:spPr>
          <a:xfrm>
            <a:off x="2171075" y="2921100"/>
            <a:ext cx="3141000" cy="11697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Analysis:</a:t>
            </a:r>
            <a:endParaRPr sz="2200"/>
          </a:p>
          <a:p>
            <a:pPr indent="-330200" lvl="0" marL="457200" rtl="0" algn="l">
              <a:spcBef>
                <a:spcPts val="0"/>
              </a:spcBef>
              <a:spcAft>
                <a:spcPts val="0"/>
              </a:spcAft>
              <a:buSzPts val="1600"/>
              <a:buChar char="●"/>
            </a:pPr>
            <a:r>
              <a:rPr lang="en" sz="1600"/>
              <a:t>Emotional bookmarks</a:t>
            </a:r>
            <a:endParaRPr sz="1600"/>
          </a:p>
          <a:p>
            <a:pPr indent="-330200" lvl="0" marL="457200" rtl="0" algn="l">
              <a:spcBef>
                <a:spcPts val="0"/>
              </a:spcBef>
              <a:spcAft>
                <a:spcPts val="0"/>
              </a:spcAft>
              <a:buSzPts val="1600"/>
              <a:buChar char="●"/>
            </a:pPr>
            <a:r>
              <a:rPr lang="en" sz="1600"/>
              <a:t>Many memories </a:t>
            </a:r>
            <a:endParaRPr sz="1600"/>
          </a:p>
          <a:p>
            <a:pPr indent="0" lvl="0" marL="457200" rtl="0" algn="l">
              <a:spcBef>
                <a:spcPts val="0"/>
              </a:spcBef>
              <a:spcAft>
                <a:spcPts val="0"/>
              </a:spcAft>
              <a:buNone/>
            </a:pPr>
            <a:r>
              <a:rPr lang="en" sz="1600">
                <a:solidFill>
                  <a:schemeClr val="dk2"/>
                </a:solidFill>
              </a:rPr>
              <a:t>aren't recorded </a:t>
            </a:r>
            <a:endParaRPr sz="1600"/>
          </a:p>
          <a:p>
            <a:pPr indent="0" lvl="0" marL="457200" rtl="0" algn="l">
              <a:spcBef>
                <a:spcPts val="0"/>
              </a:spcBef>
              <a:spcAft>
                <a:spcPts val="0"/>
              </a:spcAft>
              <a:buNone/>
            </a:pPr>
            <a:r>
              <a:t/>
            </a:r>
            <a:endParaRPr sz="1600"/>
          </a:p>
        </p:txBody>
      </p:sp>
      <p:pic>
        <p:nvPicPr>
          <p:cNvPr id="607" name="Google Shape;607;p35"/>
          <p:cNvPicPr preferRelativeResize="0"/>
          <p:nvPr/>
        </p:nvPicPr>
        <p:blipFill>
          <a:blip r:embed="rId3">
            <a:alphaModFix/>
          </a:blip>
          <a:stretch>
            <a:fillRect/>
          </a:stretch>
        </p:blipFill>
        <p:spPr>
          <a:xfrm>
            <a:off x="1302325" y="2305050"/>
            <a:ext cx="868750" cy="868750"/>
          </a:xfrm>
          <a:prstGeom prst="rect">
            <a:avLst/>
          </a:prstGeom>
          <a:noFill/>
          <a:ln>
            <a:noFill/>
          </a:ln>
        </p:spPr>
      </p:pic>
      <p:cxnSp>
        <p:nvCxnSpPr>
          <p:cNvPr id="608" name="Google Shape;608;p35"/>
          <p:cNvCxnSpPr/>
          <p:nvPr/>
        </p:nvCxnSpPr>
        <p:spPr>
          <a:xfrm flipH="1" rot="10800000">
            <a:off x="1343025" y="2476500"/>
            <a:ext cx="781200" cy="571500"/>
          </a:xfrm>
          <a:prstGeom prst="straightConnector1">
            <a:avLst/>
          </a:prstGeom>
          <a:noFill/>
          <a:ln cap="flat" cmpd="sng" w="38100">
            <a:solidFill>
              <a:srgbClr val="CC0000"/>
            </a:solidFill>
            <a:prstDash val="solid"/>
            <a:round/>
            <a:headEnd len="med" w="med" type="none"/>
            <a:tailEnd len="med" w="med" type="none"/>
          </a:ln>
        </p:spPr>
      </p:cxnSp>
      <p:grpSp>
        <p:nvGrpSpPr>
          <p:cNvPr id="609" name="Google Shape;609;p35"/>
          <p:cNvGrpSpPr/>
          <p:nvPr/>
        </p:nvGrpSpPr>
        <p:grpSpPr>
          <a:xfrm>
            <a:off x="5549350" y="1440825"/>
            <a:ext cx="2637000" cy="833400"/>
            <a:chOff x="5787050" y="1324575"/>
            <a:chExt cx="2637000" cy="833400"/>
          </a:xfrm>
        </p:grpSpPr>
        <p:sp>
          <p:nvSpPr>
            <p:cNvPr id="610" name="Google Shape;610;p35"/>
            <p:cNvSpPr/>
            <p:nvPr/>
          </p:nvSpPr>
          <p:spPr>
            <a:xfrm>
              <a:off x="5830100" y="1324575"/>
              <a:ext cx="2550900" cy="833400"/>
            </a:xfrm>
            <a:prstGeom prst="wedgeRoundRectCallout">
              <a:avLst>
                <a:gd fmla="val -38867" name="adj1"/>
                <a:gd fmla="val 85718" name="adj2"/>
                <a:gd fmla="val 0" name="adj3"/>
              </a:avLst>
            </a:pr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trophobic"/>
                <a:ea typeface="Metrophobic"/>
                <a:cs typeface="Metrophobic"/>
                <a:sym typeface="Metrophobic"/>
              </a:endParaRPr>
            </a:p>
          </p:txBody>
        </p:sp>
        <p:sp>
          <p:nvSpPr>
            <p:cNvPr id="611" name="Google Shape;611;p35"/>
            <p:cNvSpPr txBox="1"/>
            <p:nvPr/>
          </p:nvSpPr>
          <p:spPr>
            <a:xfrm>
              <a:off x="5787050" y="1402725"/>
              <a:ext cx="2637000" cy="6771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en" sz="1600">
                  <a:solidFill>
                    <a:schemeClr val="lt1"/>
                  </a:solidFill>
                  <a:latin typeface="Lexend Deca Medium"/>
                  <a:ea typeface="Lexend Deca Medium"/>
                  <a:cs typeface="Lexend Deca Medium"/>
                  <a:sym typeface="Lexend Deca Medium"/>
                </a:rPr>
                <a:t>“Last Christmas.... </a:t>
              </a:r>
              <a:endParaRPr sz="1600">
                <a:solidFill>
                  <a:schemeClr val="lt1"/>
                </a:solidFill>
                <a:latin typeface="Lexend Deca Medium"/>
                <a:ea typeface="Lexend Deca Medium"/>
                <a:cs typeface="Lexend Deca Medium"/>
                <a:sym typeface="Lexend Deca Medium"/>
              </a:endParaRPr>
            </a:p>
            <a:p>
              <a:pPr indent="0" lvl="0" marL="0" marR="0" rtl="0" algn="ctr">
                <a:lnSpc>
                  <a:spcPct val="100000"/>
                </a:lnSpc>
                <a:spcBef>
                  <a:spcPts val="0"/>
                </a:spcBef>
                <a:spcAft>
                  <a:spcPts val="0"/>
                </a:spcAft>
                <a:buNone/>
              </a:pPr>
              <a:r>
                <a:rPr lang="en" sz="1600">
                  <a:solidFill>
                    <a:schemeClr val="lt1"/>
                  </a:solidFill>
                  <a:latin typeface="Lexend Deca Medium"/>
                  <a:ea typeface="Lexend Deca Medium"/>
                  <a:cs typeface="Lexend Deca Medium"/>
                  <a:sym typeface="Lexend Deca Medium"/>
                </a:rPr>
                <a:t>I had my heartbroken”</a:t>
              </a:r>
              <a:endParaRPr>
                <a:solidFill>
                  <a:schemeClr val="lt1"/>
                </a:solidFill>
              </a:endParaRPr>
            </a:p>
          </p:txBody>
        </p:sp>
      </p:grpSp>
      <p:grpSp>
        <p:nvGrpSpPr>
          <p:cNvPr id="612" name="Google Shape;612;p35"/>
          <p:cNvGrpSpPr/>
          <p:nvPr/>
        </p:nvGrpSpPr>
        <p:grpSpPr>
          <a:xfrm>
            <a:off x="5549350" y="2715925"/>
            <a:ext cx="2637000" cy="1169700"/>
            <a:chOff x="5584500" y="2511900"/>
            <a:chExt cx="2637000" cy="1169700"/>
          </a:xfrm>
        </p:grpSpPr>
        <p:sp>
          <p:nvSpPr>
            <p:cNvPr id="613" name="Google Shape;613;p35"/>
            <p:cNvSpPr/>
            <p:nvPr/>
          </p:nvSpPr>
          <p:spPr>
            <a:xfrm>
              <a:off x="5584500" y="2511900"/>
              <a:ext cx="2637000" cy="1169700"/>
            </a:xfrm>
            <a:prstGeom prst="wedgeRoundRectCallout">
              <a:avLst>
                <a:gd fmla="val 41225" name="adj1"/>
                <a:gd fmla="val 68448" name="adj2"/>
                <a:gd fmla="val 0" name="adj3"/>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trophobic"/>
                <a:ea typeface="Metrophobic"/>
                <a:cs typeface="Metrophobic"/>
                <a:sym typeface="Metrophobic"/>
              </a:endParaRPr>
            </a:p>
          </p:txBody>
        </p:sp>
        <p:sp>
          <p:nvSpPr>
            <p:cNvPr id="614" name="Google Shape;614;p35"/>
            <p:cNvSpPr txBox="1"/>
            <p:nvPr/>
          </p:nvSpPr>
          <p:spPr>
            <a:xfrm>
              <a:off x="5648325" y="2511900"/>
              <a:ext cx="2573100" cy="11697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1600">
                  <a:solidFill>
                    <a:schemeClr val="lt1"/>
                  </a:solidFill>
                  <a:latin typeface="Lexend Deca Medium"/>
                  <a:ea typeface="Lexend Deca Medium"/>
                  <a:cs typeface="Lexend Deca Medium"/>
                  <a:sym typeface="Lexend Deca Medium"/>
                </a:rPr>
                <a:t>“Get Gone…I listened to it …on repeat (5 hours) after my mom told me some bad news.”</a:t>
              </a:r>
              <a:endParaRPr sz="1600">
                <a:solidFill>
                  <a:schemeClr val="lt1"/>
                </a:solidFill>
                <a:latin typeface="Lexend Deca Medium"/>
                <a:ea typeface="Lexend Deca Medium"/>
                <a:cs typeface="Lexend Deca Medium"/>
                <a:sym typeface="Lexend Deca Medium"/>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36"/>
          <p:cNvSpPr txBox="1"/>
          <p:nvPr>
            <p:ph type="title"/>
          </p:nvPr>
        </p:nvSpPr>
        <p:spPr>
          <a:xfrm>
            <a:off x="1998350" y="540000"/>
            <a:ext cx="6425700" cy="8145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Geo-Anchored Memory Capsule</a:t>
            </a:r>
            <a:r>
              <a:rPr lang="en" sz="2200"/>
              <a:t> Prototype:</a:t>
            </a:r>
            <a:endParaRPr sz="2200"/>
          </a:p>
        </p:txBody>
      </p:sp>
      <p:sp>
        <p:nvSpPr>
          <p:cNvPr id="620" name="Google Shape;620;p36"/>
          <p:cNvSpPr txBox="1"/>
          <p:nvPr>
            <p:ph idx="4294967295" type="ctrTitle"/>
          </p:nvPr>
        </p:nvSpPr>
        <p:spPr>
          <a:xfrm>
            <a:off x="1998350" y="1418400"/>
            <a:ext cx="3582600" cy="23067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900"/>
              <a:t>Solution: </a:t>
            </a:r>
            <a:endParaRPr sz="2900"/>
          </a:p>
          <a:p>
            <a:pPr indent="-330200" lvl="0" marL="457200" rtl="0" algn="l">
              <a:spcBef>
                <a:spcPts val="0"/>
              </a:spcBef>
              <a:spcAft>
                <a:spcPts val="0"/>
              </a:spcAft>
              <a:buSzPts val="1600"/>
              <a:buChar char="●"/>
            </a:pPr>
            <a:r>
              <a:rPr b="1" lang="en" sz="1600">
                <a:solidFill>
                  <a:schemeClr val="dk2"/>
                </a:solidFill>
                <a:latin typeface="Lexend Deca"/>
                <a:ea typeface="Lexend Deca"/>
                <a:cs typeface="Lexend Deca"/>
                <a:sym typeface="Lexend Deca"/>
              </a:rPr>
              <a:t>Geo-tag songs &amp; memories </a:t>
            </a:r>
            <a:r>
              <a:rPr lang="en" sz="1600"/>
              <a:t>to real-world locations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2900"/>
              <a:t>Assumptions:</a:t>
            </a:r>
            <a:endParaRPr sz="1600"/>
          </a:p>
          <a:p>
            <a:pPr indent="-330200" lvl="0" marL="457200" rtl="0" algn="l">
              <a:spcBef>
                <a:spcPts val="0"/>
              </a:spcBef>
              <a:spcAft>
                <a:spcPts val="0"/>
              </a:spcAft>
              <a:buSzPts val="1600"/>
              <a:buChar char="●"/>
            </a:pPr>
            <a:r>
              <a:rPr lang="en" sz="1600"/>
              <a:t>Users often visit </a:t>
            </a:r>
            <a:endParaRPr sz="1600"/>
          </a:p>
          <a:p>
            <a:pPr indent="0" lvl="0" marL="457200" rtl="0" algn="l">
              <a:spcBef>
                <a:spcPts val="0"/>
              </a:spcBef>
              <a:spcAft>
                <a:spcPts val="0"/>
              </a:spcAft>
              <a:buNone/>
            </a:pPr>
            <a:r>
              <a:rPr b="1" lang="en" sz="1600">
                <a:solidFill>
                  <a:schemeClr val="dk2"/>
                </a:solidFill>
                <a:latin typeface="Lexend Deca"/>
                <a:ea typeface="Lexend Deca"/>
                <a:cs typeface="Lexend Deca"/>
                <a:sym typeface="Lexend Deca"/>
              </a:rPr>
              <a:t>varied public spaces.</a:t>
            </a:r>
            <a:endParaRPr b="1" sz="1600">
              <a:solidFill>
                <a:schemeClr val="dk2"/>
              </a:solidFill>
              <a:latin typeface="Lexend Deca"/>
              <a:ea typeface="Lexend Deca"/>
              <a:cs typeface="Lexend Deca"/>
              <a:sym typeface="Lexend Deca"/>
            </a:endParaRPr>
          </a:p>
          <a:p>
            <a:pPr indent="0" lvl="0" marL="0" rtl="0" algn="l">
              <a:spcBef>
                <a:spcPts val="0"/>
              </a:spcBef>
              <a:spcAft>
                <a:spcPts val="0"/>
              </a:spcAft>
              <a:buNone/>
            </a:pPr>
            <a:r>
              <a:t/>
            </a:r>
            <a:endParaRPr sz="2900">
              <a:solidFill>
                <a:schemeClr val="dk2"/>
              </a:solidFill>
            </a:endParaRPr>
          </a:p>
        </p:txBody>
      </p:sp>
      <p:pic>
        <p:nvPicPr>
          <p:cNvPr id="621" name="Google Shape;621;p36"/>
          <p:cNvPicPr preferRelativeResize="0"/>
          <p:nvPr/>
        </p:nvPicPr>
        <p:blipFill>
          <a:blip r:embed="rId4">
            <a:alphaModFix/>
          </a:blip>
          <a:stretch>
            <a:fillRect/>
          </a:stretch>
        </p:blipFill>
        <p:spPr>
          <a:xfrm>
            <a:off x="5495250" y="1418400"/>
            <a:ext cx="2306700" cy="2306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37"/>
          <p:cNvSpPr txBox="1"/>
          <p:nvPr>
            <p:ph type="title"/>
          </p:nvPr>
        </p:nvSpPr>
        <p:spPr>
          <a:xfrm>
            <a:off x="1998350" y="540000"/>
            <a:ext cx="6425700" cy="8145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Geo-Anchored Memory Capsule Prototype:</a:t>
            </a:r>
            <a:endParaRPr sz="2200"/>
          </a:p>
        </p:txBody>
      </p:sp>
      <p:sp>
        <p:nvSpPr>
          <p:cNvPr id="627" name="Google Shape;627;p37"/>
          <p:cNvSpPr txBox="1"/>
          <p:nvPr>
            <p:ph idx="4294967295" type="ctrTitle"/>
          </p:nvPr>
        </p:nvSpPr>
        <p:spPr>
          <a:xfrm>
            <a:off x="1998350" y="1418400"/>
            <a:ext cx="3567900" cy="23067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900"/>
              <a:t>Prototype Method</a:t>
            </a:r>
            <a:r>
              <a:rPr lang="en" sz="2900"/>
              <a:t>: </a:t>
            </a:r>
            <a:endParaRPr sz="2900"/>
          </a:p>
          <a:p>
            <a:pPr indent="-330200" lvl="0" marL="457200" rtl="0" algn="l">
              <a:spcBef>
                <a:spcPts val="0"/>
              </a:spcBef>
              <a:spcAft>
                <a:spcPts val="0"/>
              </a:spcAft>
              <a:buSzPts val="1600"/>
              <a:buChar char="●"/>
            </a:pPr>
            <a:r>
              <a:rPr lang="en" sz="1600"/>
              <a:t>Engage users at a location about current song.</a:t>
            </a:r>
            <a:endParaRPr sz="1600"/>
          </a:p>
          <a:p>
            <a:pPr indent="-330200" lvl="0" marL="457200" rtl="0" algn="l">
              <a:spcBef>
                <a:spcPts val="0"/>
              </a:spcBef>
              <a:spcAft>
                <a:spcPts val="0"/>
              </a:spcAft>
              <a:buSzPts val="1600"/>
              <a:buChar char="●"/>
            </a:pPr>
            <a:r>
              <a:rPr lang="en" sz="1600"/>
              <a:t>Share past user song &amp; memory with new entrants.</a:t>
            </a:r>
            <a:endParaRPr sz="1600"/>
          </a:p>
          <a:p>
            <a:pPr indent="0" lvl="0" marL="0" rtl="0" algn="l">
              <a:spcBef>
                <a:spcPts val="0"/>
              </a:spcBef>
              <a:spcAft>
                <a:spcPts val="0"/>
              </a:spcAft>
              <a:buNone/>
            </a:pPr>
            <a:r>
              <a:t/>
            </a:r>
            <a:endParaRPr sz="1600"/>
          </a:p>
          <a:p>
            <a:pPr indent="-330200" lvl="0" marL="457200" rtl="0" algn="l">
              <a:spcBef>
                <a:spcPts val="0"/>
              </a:spcBef>
              <a:spcAft>
                <a:spcPts val="0"/>
              </a:spcAft>
              <a:buSzPts val="1600"/>
              <a:buChar char="●"/>
            </a:pPr>
            <a:r>
              <a:rPr lang="en" sz="1600"/>
              <a:t>Survey on song-location associations.</a:t>
            </a:r>
            <a:endParaRPr sz="1600"/>
          </a:p>
          <a:p>
            <a:pPr indent="0" lvl="0" marL="0" rtl="0" algn="l">
              <a:spcBef>
                <a:spcPts val="0"/>
              </a:spcBef>
              <a:spcAft>
                <a:spcPts val="0"/>
              </a:spcAft>
              <a:buNone/>
            </a:pPr>
            <a:r>
              <a:t/>
            </a:r>
            <a:endParaRPr sz="1600"/>
          </a:p>
        </p:txBody>
      </p:sp>
      <p:grpSp>
        <p:nvGrpSpPr>
          <p:cNvPr id="628" name="Google Shape;628;p37"/>
          <p:cNvGrpSpPr/>
          <p:nvPr/>
        </p:nvGrpSpPr>
        <p:grpSpPr>
          <a:xfrm>
            <a:off x="5566260" y="1331233"/>
            <a:ext cx="2511336" cy="2481032"/>
            <a:chOff x="5733525" y="1418400"/>
            <a:chExt cx="2690525" cy="2689174"/>
          </a:xfrm>
        </p:grpSpPr>
        <p:sp>
          <p:nvSpPr>
            <p:cNvPr id="629" name="Google Shape;629;p37"/>
            <p:cNvSpPr/>
            <p:nvPr/>
          </p:nvSpPr>
          <p:spPr>
            <a:xfrm>
              <a:off x="6206450" y="1418400"/>
              <a:ext cx="2217600" cy="22323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trophobic"/>
                <a:ea typeface="Metrophobic"/>
                <a:cs typeface="Metrophobic"/>
                <a:sym typeface="Metrophobic"/>
              </a:endParaRPr>
            </a:p>
          </p:txBody>
        </p:sp>
        <p:pic>
          <p:nvPicPr>
            <p:cNvPr id="630" name="Google Shape;630;p37"/>
            <p:cNvPicPr preferRelativeResize="0"/>
            <p:nvPr/>
          </p:nvPicPr>
          <p:blipFill>
            <a:blip r:embed="rId3">
              <a:alphaModFix/>
            </a:blip>
            <a:stretch>
              <a:fillRect/>
            </a:stretch>
          </p:blipFill>
          <p:spPr>
            <a:xfrm>
              <a:off x="5733525" y="1729575"/>
              <a:ext cx="2378001" cy="2377999"/>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38"/>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SoundByte Memories Findings:</a:t>
            </a:r>
            <a:endParaRPr/>
          </a:p>
        </p:txBody>
      </p:sp>
      <p:sp>
        <p:nvSpPr>
          <p:cNvPr id="636" name="Google Shape;636;p38"/>
          <p:cNvSpPr/>
          <p:nvPr/>
        </p:nvSpPr>
        <p:spPr>
          <a:xfrm>
            <a:off x="1998350" y="1389175"/>
            <a:ext cx="3332100" cy="13161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8"/>
          <p:cNvSpPr txBox="1"/>
          <p:nvPr>
            <p:ph idx="4294967295" type="ctrTitle"/>
          </p:nvPr>
        </p:nvSpPr>
        <p:spPr>
          <a:xfrm>
            <a:off x="2171075" y="1514900"/>
            <a:ext cx="3141000" cy="11748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Results</a:t>
            </a:r>
            <a:endParaRPr sz="2200"/>
          </a:p>
          <a:p>
            <a:pPr indent="-330200" lvl="0" marL="457200" rtl="0" algn="l">
              <a:spcBef>
                <a:spcPts val="0"/>
              </a:spcBef>
              <a:spcAft>
                <a:spcPts val="0"/>
              </a:spcAft>
              <a:buSzPts val="1600"/>
              <a:buChar char="●"/>
            </a:pPr>
            <a:r>
              <a:rPr lang="en" sz="1600"/>
              <a:t>Link to memories </a:t>
            </a:r>
            <a:endParaRPr sz="1600"/>
          </a:p>
          <a:p>
            <a:pPr indent="-330200" lvl="0" marL="457200" rtl="0" algn="l">
              <a:spcBef>
                <a:spcPts val="0"/>
              </a:spcBef>
              <a:spcAft>
                <a:spcPts val="0"/>
              </a:spcAft>
              <a:buSzPts val="1600"/>
              <a:buChar char="●"/>
            </a:pPr>
            <a:r>
              <a:rPr lang="en" sz="1600"/>
              <a:t>Varied emotions</a:t>
            </a:r>
            <a:endParaRPr sz="1600"/>
          </a:p>
          <a:p>
            <a:pPr indent="-330200" lvl="0" marL="457200" rtl="0" algn="l">
              <a:spcBef>
                <a:spcPts val="0"/>
              </a:spcBef>
              <a:spcAft>
                <a:spcPts val="0"/>
              </a:spcAft>
              <a:buSzPts val="1600"/>
              <a:buChar char="●"/>
            </a:pPr>
            <a:r>
              <a:rPr lang="en" sz="1600"/>
              <a:t>Cultural context</a:t>
            </a:r>
            <a:endParaRPr sz="1600"/>
          </a:p>
          <a:p>
            <a:pPr indent="0" lvl="0" marL="457200" rtl="0" algn="l">
              <a:spcBef>
                <a:spcPts val="0"/>
              </a:spcBef>
              <a:spcAft>
                <a:spcPts val="0"/>
              </a:spcAft>
              <a:buNone/>
            </a:pPr>
            <a:r>
              <a:t/>
            </a:r>
            <a:endParaRPr sz="1600"/>
          </a:p>
        </p:txBody>
      </p:sp>
      <p:sp>
        <p:nvSpPr>
          <p:cNvPr id="638" name="Google Shape;638;p38"/>
          <p:cNvSpPr/>
          <p:nvPr/>
        </p:nvSpPr>
        <p:spPr>
          <a:xfrm>
            <a:off x="1998350" y="2825400"/>
            <a:ext cx="3332100" cy="1316100"/>
          </a:xfrm>
          <a:prstGeom prst="roundRect">
            <a:avLst>
              <a:gd fmla="val 754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8"/>
          <p:cNvSpPr txBox="1"/>
          <p:nvPr>
            <p:ph idx="4294967295" type="ctrTitle"/>
          </p:nvPr>
        </p:nvSpPr>
        <p:spPr>
          <a:xfrm>
            <a:off x="2171075" y="2921100"/>
            <a:ext cx="3141000" cy="11697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200"/>
              <a:t>Analysis:</a:t>
            </a:r>
            <a:endParaRPr sz="2200"/>
          </a:p>
          <a:p>
            <a:pPr indent="-330200" lvl="0" marL="457200" rtl="0" algn="l">
              <a:spcBef>
                <a:spcPts val="0"/>
              </a:spcBef>
              <a:spcAft>
                <a:spcPts val="0"/>
              </a:spcAft>
              <a:buSzPts val="1600"/>
              <a:buChar char="●"/>
            </a:pPr>
            <a:r>
              <a:rPr lang="en" sz="1600"/>
              <a:t>Emotional bookmarks</a:t>
            </a:r>
            <a:endParaRPr sz="1600"/>
          </a:p>
          <a:p>
            <a:pPr indent="-330200" lvl="0" marL="457200" rtl="0" algn="l">
              <a:spcBef>
                <a:spcPts val="0"/>
              </a:spcBef>
              <a:spcAft>
                <a:spcPts val="0"/>
              </a:spcAft>
              <a:buSzPts val="1600"/>
              <a:buChar char="●"/>
            </a:pPr>
            <a:r>
              <a:rPr lang="en" sz="1600"/>
              <a:t>Many memories </a:t>
            </a:r>
            <a:endParaRPr sz="1600"/>
          </a:p>
          <a:p>
            <a:pPr indent="0" lvl="0" marL="457200" rtl="0" algn="l">
              <a:spcBef>
                <a:spcPts val="0"/>
              </a:spcBef>
              <a:spcAft>
                <a:spcPts val="0"/>
              </a:spcAft>
              <a:buNone/>
            </a:pPr>
            <a:r>
              <a:rPr lang="en" sz="1600">
                <a:solidFill>
                  <a:schemeClr val="dk2"/>
                </a:solidFill>
              </a:rPr>
              <a:t>aren't recorded </a:t>
            </a:r>
            <a:endParaRPr sz="1600"/>
          </a:p>
          <a:p>
            <a:pPr indent="0" lvl="0" marL="457200" rtl="0" algn="l">
              <a:spcBef>
                <a:spcPts val="0"/>
              </a:spcBef>
              <a:spcAft>
                <a:spcPts val="0"/>
              </a:spcAft>
              <a:buNone/>
            </a:pPr>
            <a:r>
              <a:t/>
            </a:r>
            <a:endParaRPr sz="1600"/>
          </a:p>
        </p:txBody>
      </p:sp>
      <p:pic>
        <p:nvPicPr>
          <p:cNvPr id="640" name="Google Shape;640;p38"/>
          <p:cNvPicPr preferRelativeResize="0"/>
          <p:nvPr/>
        </p:nvPicPr>
        <p:blipFill>
          <a:blip r:embed="rId3">
            <a:alphaModFix/>
          </a:blip>
          <a:stretch>
            <a:fillRect/>
          </a:stretch>
        </p:blipFill>
        <p:spPr>
          <a:xfrm>
            <a:off x="1302325" y="2305050"/>
            <a:ext cx="868750" cy="868750"/>
          </a:xfrm>
          <a:prstGeom prst="rect">
            <a:avLst/>
          </a:prstGeom>
          <a:noFill/>
          <a:ln>
            <a:noFill/>
          </a:ln>
        </p:spPr>
      </p:pic>
      <p:cxnSp>
        <p:nvCxnSpPr>
          <p:cNvPr id="641" name="Google Shape;641;p38"/>
          <p:cNvCxnSpPr/>
          <p:nvPr/>
        </p:nvCxnSpPr>
        <p:spPr>
          <a:xfrm flipH="1" rot="10800000">
            <a:off x="1343025" y="2476500"/>
            <a:ext cx="781200" cy="571500"/>
          </a:xfrm>
          <a:prstGeom prst="straightConnector1">
            <a:avLst/>
          </a:prstGeom>
          <a:noFill/>
          <a:ln cap="flat" cmpd="sng" w="38100">
            <a:solidFill>
              <a:srgbClr val="CC0000"/>
            </a:solidFill>
            <a:prstDash val="solid"/>
            <a:round/>
            <a:headEnd len="med" w="med" type="none"/>
            <a:tailEnd len="med" w="med" type="none"/>
          </a:ln>
        </p:spPr>
      </p:cxnSp>
      <p:grpSp>
        <p:nvGrpSpPr>
          <p:cNvPr id="642" name="Google Shape;642;p38"/>
          <p:cNvGrpSpPr/>
          <p:nvPr/>
        </p:nvGrpSpPr>
        <p:grpSpPr>
          <a:xfrm>
            <a:off x="5549350" y="1630525"/>
            <a:ext cx="2637000" cy="833400"/>
            <a:chOff x="5787050" y="1324575"/>
            <a:chExt cx="2637000" cy="833400"/>
          </a:xfrm>
        </p:grpSpPr>
        <p:sp>
          <p:nvSpPr>
            <p:cNvPr id="643" name="Google Shape;643;p38"/>
            <p:cNvSpPr/>
            <p:nvPr/>
          </p:nvSpPr>
          <p:spPr>
            <a:xfrm>
              <a:off x="5830100" y="1324575"/>
              <a:ext cx="2550900" cy="833400"/>
            </a:xfrm>
            <a:prstGeom prst="wedgeRoundRectCallout">
              <a:avLst>
                <a:gd fmla="val 43489" name="adj1"/>
                <a:gd fmla="val -81353" name="adj2"/>
                <a:gd fmla="val 0" name="adj3"/>
              </a:avLst>
            </a:pr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trophobic"/>
                <a:ea typeface="Metrophobic"/>
                <a:cs typeface="Metrophobic"/>
                <a:sym typeface="Metrophobic"/>
              </a:endParaRPr>
            </a:p>
          </p:txBody>
        </p:sp>
        <p:sp>
          <p:nvSpPr>
            <p:cNvPr id="644" name="Google Shape;644;p38"/>
            <p:cNvSpPr txBox="1"/>
            <p:nvPr/>
          </p:nvSpPr>
          <p:spPr>
            <a:xfrm>
              <a:off x="5787050" y="1402725"/>
              <a:ext cx="2637000" cy="6771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en" sz="1600">
                  <a:solidFill>
                    <a:schemeClr val="lt1"/>
                  </a:solidFill>
                  <a:latin typeface="Lexend Deca Medium"/>
                  <a:ea typeface="Lexend Deca Medium"/>
                  <a:cs typeface="Lexend Deca Medium"/>
                  <a:sym typeface="Lexend Deca Medium"/>
                </a:rPr>
                <a:t>“Last Christmas.... </a:t>
              </a:r>
              <a:endParaRPr sz="1600">
                <a:solidFill>
                  <a:schemeClr val="lt1"/>
                </a:solidFill>
                <a:latin typeface="Lexend Deca Medium"/>
                <a:ea typeface="Lexend Deca Medium"/>
                <a:cs typeface="Lexend Deca Medium"/>
                <a:sym typeface="Lexend Deca Medium"/>
              </a:endParaRPr>
            </a:p>
            <a:p>
              <a:pPr indent="0" lvl="0" marL="0" marR="0" rtl="0" algn="ctr">
                <a:lnSpc>
                  <a:spcPct val="100000"/>
                </a:lnSpc>
                <a:spcBef>
                  <a:spcPts val="0"/>
                </a:spcBef>
                <a:spcAft>
                  <a:spcPts val="0"/>
                </a:spcAft>
                <a:buNone/>
              </a:pPr>
              <a:r>
                <a:rPr lang="en" sz="1600">
                  <a:solidFill>
                    <a:schemeClr val="lt1"/>
                  </a:solidFill>
                  <a:latin typeface="Lexend Deca Medium"/>
                  <a:ea typeface="Lexend Deca Medium"/>
                  <a:cs typeface="Lexend Deca Medium"/>
                  <a:sym typeface="Lexend Deca Medium"/>
                </a:rPr>
                <a:t>I had my heartbroken”</a:t>
              </a:r>
              <a:endParaRPr>
                <a:solidFill>
                  <a:schemeClr val="lt1"/>
                </a:solidFill>
              </a:endParaRPr>
            </a:p>
          </p:txBody>
        </p:sp>
      </p:grpSp>
      <p:grpSp>
        <p:nvGrpSpPr>
          <p:cNvPr id="645" name="Google Shape;645;p38"/>
          <p:cNvGrpSpPr/>
          <p:nvPr/>
        </p:nvGrpSpPr>
        <p:grpSpPr>
          <a:xfrm>
            <a:off x="5549350" y="2611750"/>
            <a:ext cx="2637000" cy="1169700"/>
            <a:chOff x="5584500" y="2511900"/>
            <a:chExt cx="2637000" cy="1169700"/>
          </a:xfrm>
        </p:grpSpPr>
        <p:sp>
          <p:nvSpPr>
            <p:cNvPr id="646" name="Google Shape;646;p38"/>
            <p:cNvSpPr/>
            <p:nvPr/>
          </p:nvSpPr>
          <p:spPr>
            <a:xfrm>
              <a:off x="5584500" y="2511900"/>
              <a:ext cx="2637000" cy="1169700"/>
            </a:xfrm>
            <a:prstGeom prst="wedgeRoundRectCallout">
              <a:avLst>
                <a:gd fmla="val 46019" name="adj1"/>
                <a:gd fmla="val 75344" name="adj2"/>
                <a:gd fmla="val 0" name="adj3"/>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trophobic"/>
                <a:ea typeface="Metrophobic"/>
                <a:cs typeface="Metrophobic"/>
                <a:sym typeface="Metrophobic"/>
              </a:endParaRPr>
            </a:p>
          </p:txBody>
        </p:sp>
        <p:sp>
          <p:nvSpPr>
            <p:cNvPr id="647" name="Google Shape;647;p38"/>
            <p:cNvSpPr txBox="1"/>
            <p:nvPr/>
          </p:nvSpPr>
          <p:spPr>
            <a:xfrm>
              <a:off x="5648325" y="2511900"/>
              <a:ext cx="2573100" cy="11697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1600">
                  <a:solidFill>
                    <a:schemeClr val="lt1"/>
                  </a:solidFill>
                  <a:latin typeface="Lexend Deca Medium"/>
                  <a:ea typeface="Lexend Deca Medium"/>
                  <a:cs typeface="Lexend Deca Medium"/>
                  <a:sym typeface="Lexend Deca Medium"/>
                </a:rPr>
                <a:t>“Get Gone…I listened to it …on repeat (5 hours) after my mom told me some bad news.”</a:t>
              </a:r>
              <a:endParaRPr sz="1600">
                <a:solidFill>
                  <a:schemeClr val="lt1"/>
                </a:solidFill>
                <a:latin typeface="Lexend Deca Medium"/>
                <a:ea typeface="Lexend Deca Medium"/>
                <a:cs typeface="Lexend Deca Medium"/>
                <a:sym typeface="Lexend Deca Medium"/>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9"/>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The winner is… Reprise!  </a:t>
            </a:r>
            <a:endParaRPr/>
          </a:p>
        </p:txBody>
      </p:sp>
      <p:sp>
        <p:nvSpPr>
          <p:cNvPr id="653" name="Google Shape;653;p39"/>
          <p:cNvSpPr txBox="1"/>
          <p:nvPr>
            <p:ph idx="4294967295" type="ctrTitle"/>
          </p:nvPr>
        </p:nvSpPr>
        <p:spPr>
          <a:xfrm>
            <a:off x="1998350" y="1190625"/>
            <a:ext cx="5011500" cy="3333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300"/>
              <a:t>Add features from others:</a:t>
            </a:r>
            <a:endParaRPr sz="2300"/>
          </a:p>
          <a:p>
            <a:pPr indent="-330200" lvl="0" marL="457200" rtl="0" algn="l">
              <a:spcBef>
                <a:spcPts val="0"/>
              </a:spcBef>
              <a:spcAft>
                <a:spcPts val="0"/>
              </a:spcAft>
              <a:buSzPts val="1600"/>
              <a:buChar char="●"/>
            </a:pPr>
            <a:r>
              <a:rPr b="1" lang="en" sz="1600">
                <a:latin typeface="Lexend Deca"/>
                <a:ea typeface="Lexend Deca"/>
                <a:cs typeface="Lexend Deca"/>
                <a:sym typeface="Lexend Deca"/>
              </a:rPr>
              <a:t>Memory-Song Association: </a:t>
            </a:r>
            <a:endParaRPr b="1" sz="1600">
              <a:latin typeface="Lexend Deca"/>
              <a:ea typeface="Lexend Deca"/>
              <a:cs typeface="Lexend Deca"/>
              <a:sym typeface="Lexend Deca"/>
            </a:endParaRPr>
          </a:p>
          <a:p>
            <a:pPr indent="-330200" lvl="1" marL="914400" rtl="0" algn="l">
              <a:spcBef>
                <a:spcPts val="0"/>
              </a:spcBef>
              <a:spcAft>
                <a:spcPts val="0"/>
              </a:spcAft>
              <a:buSzPts val="1600"/>
              <a:buChar char="○"/>
            </a:pPr>
            <a:r>
              <a:rPr lang="en" sz="1600"/>
              <a:t>Attach personal stories to songs.</a:t>
            </a:r>
            <a:endParaRPr sz="1600"/>
          </a:p>
          <a:p>
            <a:pPr indent="-330200" lvl="0" marL="457200" rtl="0" algn="l">
              <a:spcBef>
                <a:spcPts val="0"/>
              </a:spcBef>
              <a:spcAft>
                <a:spcPts val="0"/>
              </a:spcAft>
              <a:buSzPts val="1600"/>
              <a:buChar char="●"/>
            </a:pPr>
            <a:r>
              <a:rPr b="1" lang="en" sz="1600">
                <a:latin typeface="Lexend Deca"/>
                <a:ea typeface="Lexend Deca"/>
                <a:cs typeface="Lexend Deca"/>
                <a:sym typeface="Lexend Deca"/>
              </a:rPr>
              <a:t>Location-</a:t>
            </a:r>
            <a:r>
              <a:rPr b="1" lang="en" sz="1600">
                <a:latin typeface="Lexend Deca"/>
                <a:ea typeface="Lexend Deca"/>
                <a:cs typeface="Lexend Deca"/>
                <a:sym typeface="Lexend Deca"/>
              </a:rPr>
              <a:t>B</a:t>
            </a:r>
            <a:r>
              <a:rPr b="1" lang="en" sz="1600">
                <a:latin typeface="Lexend Deca"/>
                <a:ea typeface="Lexend Deca"/>
                <a:cs typeface="Lexend Deca"/>
                <a:sym typeface="Lexend Deca"/>
              </a:rPr>
              <a:t>ased </a:t>
            </a:r>
            <a:r>
              <a:rPr b="1" lang="en" sz="1600">
                <a:latin typeface="Lexend Deca"/>
                <a:ea typeface="Lexend Deca"/>
                <a:cs typeface="Lexend Deca"/>
                <a:sym typeface="Lexend Deca"/>
              </a:rPr>
              <a:t>P</a:t>
            </a:r>
            <a:r>
              <a:rPr b="1" lang="en" sz="1600">
                <a:latin typeface="Lexend Deca"/>
                <a:ea typeface="Lexend Deca"/>
                <a:cs typeface="Lexend Deca"/>
                <a:sym typeface="Lexend Deca"/>
              </a:rPr>
              <a:t>layback:</a:t>
            </a:r>
            <a:r>
              <a:rPr lang="en" sz="1600"/>
              <a:t> </a:t>
            </a:r>
            <a:endParaRPr sz="1600"/>
          </a:p>
          <a:p>
            <a:pPr indent="-330200" lvl="1" marL="914400" rtl="0" algn="l">
              <a:spcBef>
                <a:spcPts val="0"/>
              </a:spcBef>
              <a:spcAft>
                <a:spcPts val="0"/>
              </a:spcAft>
              <a:buSzPts val="1600"/>
              <a:buChar char="○"/>
            </a:pPr>
            <a:r>
              <a:rPr lang="en" sz="1600"/>
              <a:t>Relive songs in meaningful places.</a:t>
            </a:r>
            <a:endParaRPr sz="1600"/>
          </a:p>
          <a:p>
            <a:pPr indent="-330200" lvl="0" marL="457200" rtl="0" algn="l">
              <a:spcBef>
                <a:spcPts val="0"/>
              </a:spcBef>
              <a:spcAft>
                <a:spcPts val="0"/>
              </a:spcAft>
              <a:buSzPts val="1600"/>
              <a:buChar char="●"/>
            </a:pPr>
            <a:r>
              <a:rPr b="1" lang="en" sz="1600">
                <a:latin typeface="Lexend Deca"/>
                <a:ea typeface="Lexend Deca"/>
                <a:cs typeface="Lexend Deca"/>
                <a:sym typeface="Lexend Deca"/>
              </a:rPr>
              <a:t>Nostalgia Playlists:</a:t>
            </a:r>
            <a:r>
              <a:rPr lang="en" sz="1600"/>
              <a:t> </a:t>
            </a:r>
            <a:endParaRPr sz="1600"/>
          </a:p>
          <a:p>
            <a:pPr indent="-330200" lvl="1" marL="914400" rtl="0" algn="l">
              <a:spcBef>
                <a:spcPts val="0"/>
              </a:spcBef>
              <a:spcAft>
                <a:spcPts val="0"/>
              </a:spcAft>
              <a:buSzPts val="1600"/>
              <a:buChar char="○"/>
            </a:pPr>
            <a:r>
              <a:rPr lang="en" sz="1600"/>
              <a:t>Auto-curated based on past memories.</a:t>
            </a:r>
            <a:endParaRPr sz="1600"/>
          </a:p>
          <a:p>
            <a:pPr indent="-330200" lvl="0" marL="457200" rtl="0" algn="l">
              <a:spcBef>
                <a:spcPts val="0"/>
              </a:spcBef>
              <a:spcAft>
                <a:spcPts val="0"/>
              </a:spcAft>
              <a:buSzPts val="1600"/>
              <a:buChar char="●"/>
            </a:pPr>
            <a:r>
              <a:rPr b="1" lang="en" sz="1600">
                <a:latin typeface="Lexend Deca"/>
                <a:ea typeface="Lexend Deca"/>
                <a:cs typeface="Lexend Deca"/>
                <a:sym typeface="Lexend Deca"/>
              </a:rPr>
              <a:t>Shared Experiences:</a:t>
            </a:r>
            <a:r>
              <a:rPr lang="en" sz="1600"/>
              <a:t> </a:t>
            </a:r>
            <a:endParaRPr sz="1600"/>
          </a:p>
          <a:p>
            <a:pPr indent="-330200" lvl="1" marL="914400" rtl="0" algn="l">
              <a:spcBef>
                <a:spcPts val="0"/>
              </a:spcBef>
              <a:spcAft>
                <a:spcPts val="0"/>
              </a:spcAft>
              <a:buSzPts val="1600"/>
              <a:buChar char="○"/>
            </a:pPr>
            <a:r>
              <a:rPr lang="en" sz="1600"/>
              <a:t>Connect with friends over music memories.</a:t>
            </a:r>
            <a:endParaRPr sz="1600"/>
          </a:p>
          <a:p>
            <a:pPr indent="0" lvl="0" marL="0" rtl="0" algn="l">
              <a:spcBef>
                <a:spcPts val="0"/>
              </a:spcBef>
              <a:spcAft>
                <a:spcPts val="0"/>
              </a:spcAft>
              <a:buNone/>
            </a:pPr>
            <a:r>
              <a:t/>
            </a:r>
            <a:endParaRPr sz="1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40"/>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Ethical implications?</a:t>
            </a:r>
            <a:endParaRPr/>
          </a:p>
        </p:txBody>
      </p:sp>
      <p:grpSp>
        <p:nvGrpSpPr>
          <p:cNvPr id="659" name="Google Shape;659;p40"/>
          <p:cNvGrpSpPr/>
          <p:nvPr/>
        </p:nvGrpSpPr>
        <p:grpSpPr>
          <a:xfrm>
            <a:off x="1270000" y="1144500"/>
            <a:ext cx="2118305" cy="1978400"/>
            <a:chOff x="835075" y="1501688"/>
            <a:chExt cx="2118305" cy="1978400"/>
          </a:xfrm>
        </p:grpSpPr>
        <p:sp>
          <p:nvSpPr>
            <p:cNvPr id="660" name="Google Shape;660;p40"/>
            <p:cNvSpPr txBox="1"/>
            <p:nvPr/>
          </p:nvSpPr>
          <p:spPr>
            <a:xfrm>
              <a:off x="1091880" y="2961688"/>
              <a:ext cx="1861500" cy="51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rgbClr val="FFFFFF"/>
                  </a:solidFill>
                  <a:latin typeface="Metrophobic"/>
                  <a:ea typeface="Metrophobic"/>
                  <a:cs typeface="Metrophobic"/>
                  <a:sym typeface="Metrophobic"/>
                </a:rPr>
                <a:t>How will hateful or inappropriate content be controlled?</a:t>
              </a:r>
              <a:endParaRPr sz="1600">
                <a:solidFill>
                  <a:srgbClr val="FFFFFF"/>
                </a:solidFill>
                <a:latin typeface="Metrophobic"/>
                <a:ea typeface="Metrophobic"/>
                <a:cs typeface="Metrophobic"/>
                <a:sym typeface="Metrophobic"/>
              </a:endParaRPr>
            </a:p>
          </p:txBody>
        </p:sp>
        <p:sp>
          <p:nvSpPr>
            <p:cNvPr id="661" name="Google Shape;661;p40"/>
            <p:cNvSpPr txBox="1"/>
            <p:nvPr/>
          </p:nvSpPr>
          <p:spPr>
            <a:xfrm>
              <a:off x="835075" y="1501688"/>
              <a:ext cx="2118300" cy="4008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1500">
                  <a:solidFill>
                    <a:schemeClr val="lt2"/>
                  </a:solidFill>
                  <a:latin typeface="Lexend Deca Medium"/>
                  <a:ea typeface="Lexend Deca Medium"/>
                  <a:cs typeface="Lexend Deca Medium"/>
                  <a:sym typeface="Lexend Deca Medium"/>
                </a:rPr>
                <a:t>Content Moderation</a:t>
              </a:r>
              <a:endParaRPr sz="1500">
                <a:solidFill>
                  <a:schemeClr val="lt2"/>
                </a:solidFill>
                <a:latin typeface="Lexend Deca Medium"/>
                <a:ea typeface="Lexend Deca Medium"/>
                <a:cs typeface="Lexend Deca Medium"/>
                <a:sym typeface="Lexend Deca Medium"/>
              </a:endParaRPr>
            </a:p>
          </p:txBody>
        </p:sp>
      </p:grpSp>
      <p:grpSp>
        <p:nvGrpSpPr>
          <p:cNvPr id="662" name="Google Shape;662;p40"/>
          <p:cNvGrpSpPr/>
          <p:nvPr/>
        </p:nvGrpSpPr>
        <p:grpSpPr>
          <a:xfrm>
            <a:off x="3666674" y="1144488"/>
            <a:ext cx="2118300" cy="1978412"/>
            <a:chOff x="3460349" y="1501675"/>
            <a:chExt cx="2118300" cy="1978412"/>
          </a:xfrm>
        </p:grpSpPr>
        <p:sp>
          <p:nvSpPr>
            <p:cNvPr id="663" name="Google Shape;663;p40"/>
            <p:cNvSpPr txBox="1"/>
            <p:nvPr/>
          </p:nvSpPr>
          <p:spPr>
            <a:xfrm>
              <a:off x="3460349" y="2961688"/>
              <a:ext cx="2118300" cy="51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rgbClr val="FFFFFF"/>
                  </a:solidFill>
                  <a:latin typeface="Metrophobic"/>
                  <a:ea typeface="Metrophobic"/>
                  <a:cs typeface="Metrophobic"/>
                  <a:sym typeface="Metrophobic"/>
                </a:rPr>
                <a:t>How will privacy be handled  when users are attaching photos and locations to their liked music?</a:t>
              </a:r>
              <a:endParaRPr sz="1600">
                <a:solidFill>
                  <a:srgbClr val="FFFFFF"/>
                </a:solidFill>
                <a:latin typeface="Metrophobic"/>
                <a:ea typeface="Metrophobic"/>
                <a:cs typeface="Metrophobic"/>
                <a:sym typeface="Metrophobic"/>
              </a:endParaRPr>
            </a:p>
          </p:txBody>
        </p:sp>
        <p:sp>
          <p:nvSpPr>
            <p:cNvPr id="664" name="Google Shape;664;p40"/>
            <p:cNvSpPr txBox="1"/>
            <p:nvPr/>
          </p:nvSpPr>
          <p:spPr>
            <a:xfrm>
              <a:off x="3898650" y="1501675"/>
              <a:ext cx="1346700" cy="4008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1500">
                  <a:solidFill>
                    <a:schemeClr val="dk2"/>
                  </a:solidFill>
                  <a:latin typeface="Lexend Deca Medium"/>
                  <a:ea typeface="Lexend Deca Medium"/>
                  <a:cs typeface="Lexend Deca Medium"/>
                  <a:sym typeface="Lexend Deca Medium"/>
                </a:rPr>
                <a:t>Privacy</a:t>
              </a:r>
              <a:endParaRPr sz="1500">
                <a:solidFill>
                  <a:schemeClr val="dk2"/>
                </a:solidFill>
                <a:latin typeface="Lexend Deca Medium"/>
                <a:ea typeface="Lexend Deca Medium"/>
                <a:cs typeface="Lexend Deca Medium"/>
                <a:sym typeface="Lexend Deca Medium"/>
              </a:endParaRPr>
            </a:p>
          </p:txBody>
        </p:sp>
      </p:grpSp>
      <p:grpSp>
        <p:nvGrpSpPr>
          <p:cNvPr id="665" name="Google Shape;665;p40"/>
          <p:cNvGrpSpPr/>
          <p:nvPr/>
        </p:nvGrpSpPr>
        <p:grpSpPr>
          <a:xfrm>
            <a:off x="6168275" y="1144500"/>
            <a:ext cx="2255700" cy="1978400"/>
            <a:chOff x="6190550" y="1501688"/>
            <a:chExt cx="2255700" cy="1978400"/>
          </a:xfrm>
        </p:grpSpPr>
        <p:sp>
          <p:nvSpPr>
            <p:cNvPr id="666" name="Google Shape;666;p40"/>
            <p:cNvSpPr txBox="1"/>
            <p:nvPr/>
          </p:nvSpPr>
          <p:spPr>
            <a:xfrm>
              <a:off x="6190550" y="2961688"/>
              <a:ext cx="2255700" cy="5184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1200"/>
                </a:spcAft>
                <a:buNone/>
              </a:pPr>
              <a:r>
                <a:rPr lang="en" sz="1600">
                  <a:solidFill>
                    <a:srgbClr val="FFFFFF"/>
                  </a:solidFill>
                  <a:latin typeface="Metrophobic"/>
                  <a:ea typeface="Metrophobic"/>
                  <a:cs typeface="Metrophobic"/>
                  <a:sym typeface="Metrophobic"/>
                </a:rPr>
                <a:t>How will an app like this impact screen time, tech usage, and real-world social interactions based on music sharing? </a:t>
              </a:r>
              <a:endParaRPr sz="1600">
                <a:solidFill>
                  <a:srgbClr val="FFFFFF"/>
                </a:solidFill>
                <a:latin typeface="Metrophobic"/>
                <a:ea typeface="Metrophobic"/>
                <a:cs typeface="Metrophobic"/>
                <a:sym typeface="Metrophobic"/>
              </a:endParaRPr>
            </a:p>
          </p:txBody>
        </p:sp>
        <p:sp>
          <p:nvSpPr>
            <p:cNvPr id="667" name="Google Shape;667;p40"/>
            <p:cNvSpPr txBox="1"/>
            <p:nvPr/>
          </p:nvSpPr>
          <p:spPr>
            <a:xfrm>
              <a:off x="6190550" y="1501688"/>
              <a:ext cx="2054100" cy="400800"/>
            </a:xfrm>
            <a:prstGeom prst="rect">
              <a:avLst/>
            </a:prstGeom>
            <a:noFill/>
            <a:ln>
              <a:noFill/>
            </a:ln>
          </p:spPr>
          <p:txBody>
            <a:bodyPr anchorCtr="0" anchor="ctr" bIns="0" lIns="91425" spcFirstLastPara="1" rIns="91425" wrap="square" tIns="0">
              <a:noAutofit/>
            </a:bodyPr>
            <a:lstStyle/>
            <a:p>
              <a:pPr indent="0" lvl="0" marL="0" rtl="0" algn="ctr">
                <a:spcBef>
                  <a:spcPts val="0"/>
                </a:spcBef>
                <a:spcAft>
                  <a:spcPts val="1200"/>
                </a:spcAft>
                <a:buNone/>
              </a:pPr>
              <a:r>
                <a:rPr lang="en" sz="1500">
                  <a:solidFill>
                    <a:schemeClr val="lt2"/>
                  </a:solidFill>
                  <a:latin typeface="Lexend Deca Medium"/>
                  <a:ea typeface="Lexend Deca Medium"/>
                  <a:cs typeface="Lexend Deca Medium"/>
                  <a:sym typeface="Lexend Deca Medium"/>
                </a:rPr>
                <a:t>Tech Dependency</a:t>
              </a:r>
              <a:endParaRPr sz="1500">
                <a:solidFill>
                  <a:schemeClr val="lt2"/>
                </a:solidFill>
                <a:latin typeface="Lexend Deca Medium"/>
                <a:ea typeface="Lexend Deca Medium"/>
                <a:cs typeface="Lexend Deca Medium"/>
                <a:sym typeface="Lexend Deca Medium"/>
              </a:endParaRPr>
            </a:p>
          </p:txBody>
        </p:sp>
      </p:grpSp>
      <p:cxnSp>
        <p:nvCxnSpPr>
          <p:cNvPr id="668" name="Google Shape;668;p40"/>
          <p:cNvCxnSpPr>
            <a:stCxn id="669" idx="6"/>
          </p:cNvCxnSpPr>
          <p:nvPr/>
        </p:nvCxnSpPr>
        <p:spPr>
          <a:xfrm>
            <a:off x="2788076" y="1965050"/>
            <a:ext cx="6435900" cy="0"/>
          </a:xfrm>
          <a:prstGeom prst="straightConnector1">
            <a:avLst/>
          </a:prstGeom>
          <a:noFill/>
          <a:ln cap="flat" cmpd="sng" w="9525">
            <a:solidFill>
              <a:srgbClr val="FF6A92"/>
            </a:solidFill>
            <a:prstDash val="dot"/>
            <a:round/>
            <a:headEnd len="med" w="med" type="none"/>
            <a:tailEnd len="med" w="med" type="none"/>
          </a:ln>
        </p:spPr>
      </p:cxnSp>
      <p:sp>
        <p:nvSpPr>
          <p:cNvPr id="669" name="Google Shape;669;p40"/>
          <p:cNvSpPr/>
          <p:nvPr/>
        </p:nvSpPr>
        <p:spPr>
          <a:xfrm>
            <a:off x="2641976" y="1892000"/>
            <a:ext cx="146100" cy="146100"/>
          </a:xfrm>
          <a:prstGeom prst="ellipse">
            <a:avLst/>
          </a:prstGeom>
          <a:solidFill>
            <a:srgbClr val="00B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0" name="Google Shape;670;p40"/>
          <p:cNvCxnSpPr>
            <a:stCxn id="669" idx="4"/>
            <a:endCxn id="671" idx="0"/>
          </p:cNvCxnSpPr>
          <p:nvPr/>
        </p:nvCxnSpPr>
        <p:spPr>
          <a:xfrm>
            <a:off x="2715026" y="2038100"/>
            <a:ext cx="0" cy="354000"/>
          </a:xfrm>
          <a:prstGeom prst="straightConnector1">
            <a:avLst/>
          </a:prstGeom>
          <a:noFill/>
          <a:ln cap="flat" cmpd="sng" w="9525">
            <a:solidFill>
              <a:srgbClr val="00B76C"/>
            </a:solidFill>
            <a:prstDash val="solid"/>
            <a:round/>
            <a:headEnd len="med" w="med" type="none"/>
            <a:tailEnd len="med" w="med" type="oval"/>
          </a:ln>
        </p:spPr>
      </p:cxnSp>
      <p:sp>
        <p:nvSpPr>
          <p:cNvPr id="672" name="Google Shape;672;p40"/>
          <p:cNvSpPr/>
          <p:nvPr/>
        </p:nvSpPr>
        <p:spPr>
          <a:xfrm>
            <a:off x="4705276" y="1892000"/>
            <a:ext cx="146100" cy="1461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3" name="Google Shape;673;p40"/>
          <p:cNvCxnSpPr>
            <a:stCxn id="672" idx="4"/>
            <a:endCxn id="674" idx="0"/>
          </p:cNvCxnSpPr>
          <p:nvPr/>
        </p:nvCxnSpPr>
        <p:spPr>
          <a:xfrm>
            <a:off x="4778326" y="2038100"/>
            <a:ext cx="0" cy="354000"/>
          </a:xfrm>
          <a:prstGeom prst="straightConnector1">
            <a:avLst/>
          </a:prstGeom>
          <a:noFill/>
          <a:ln cap="flat" cmpd="sng" w="9525">
            <a:solidFill>
              <a:schemeClr val="dk2"/>
            </a:solidFill>
            <a:prstDash val="solid"/>
            <a:round/>
            <a:headEnd len="med" w="med" type="none"/>
            <a:tailEnd len="med" w="med" type="oval"/>
          </a:ln>
        </p:spPr>
      </p:cxnSp>
      <p:sp>
        <p:nvSpPr>
          <p:cNvPr id="675" name="Google Shape;675;p40"/>
          <p:cNvSpPr/>
          <p:nvPr/>
        </p:nvSpPr>
        <p:spPr>
          <a:xfrm>
            <a:off x="6768576" y="1892000"/>
            <a:ext cx="146100" cy="146100"/>
          </a:xfrm>
          <a:prstGeom prst="ellipse">
            <a:avLst/>
          </a:prstGeom>
          <a:solidFill>
            <a:srgbClr val="00B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6" name="Google Shape;676;p40"/>
          <p:cNvCxnSpPr>
            <a:stCxn id="675" idx="4"/>
            <a:endCxn id="677" idx="0"/>
          </p:cNvCxnSpPr>
          <p:nvPr/>
        </p:nvCxnSpPr>
        <p:spPr>
          <a:xfrm>
            <a:off x="6841626" y="2038100"/>
            <a:ext cx="0" cy="354000"/>
          </a:xfrm>
          <a:prstGeom prst="straightConnector1">
            <a:avLst/>
          </a:prstGeom>
          <a:noFill/>
          <a:ln cap="flat" cmpd="sng" w="9525">
            <a:solidFill>
              <a:srgbClr val="00B76C"/>
            </a:solidFill>
            <a:prstDash val="solid"/>
            <a:round/>
            <a:headEnd len="med" w="med" type="none"/>
            <a:tailEnd len="med" w="med" type="oval"/>
          </a:ln>
        </p:spPr>
      </p:cxnSp>
      <p:cxnSp>
        <p:nvCxnSpPr>
          <p:cNvPr id="678" name="Google Shape;678;p40"/>
          <p:cNvCxnSpPr>
            <a:stCxn id="669" idx="0"/>
            <a:endCxn id="661" idx="2"/>
          </p:cNvCxnSpPr>
          <p:nvPr/>
        </p:nvCxnSpPr>
        <p:spPr>
          <a:xfrm rot="10800000">
            <a:off x="2329226" y="1545200"/>
            <a:ext cx="385800" cy="346800"/>
          </a:xfrm>
          <a:prstGeom prst="straightConnector1">
            <a:avLst/>
          </a:prstGeom>
          <a:noFill/>
          <a:ln cap="flat" cmpd="sng" w="9525">
            <a:solidFill>
              <a:srgbClr val="00B76C"/>
            </a:solidFill>
            <a:prstDash val="solid"/>
            <a:round/>
            <a:headEnd len="med" w="med" type="none"/>
            <a:tailEnd len="med" w="med" type="oval"/>
          </a:ln>
        </p:spPr>
      </p:cxnSp>
      <p:cxnSp>
        <p:nvCxnSpPr>
          <p:cNvPr id="679" name="Google Shape;679;p40"/>
          <p:cNvCxnSpPr>
            <a:stCxn id="672" idx="0"/>
            <a:endCxn id="664" idx="2"/>
          </p:cNvCxnSpPr>
          <p:nvPr/>
        </p:nvCxnSpPr>
        <p:spPr>
          <a:xfrm rot="10800000">
            <a:off x="4778326" y="1545200"/>
            <a:ext cx="0" cy="346800"/>
          </a:xfrm>
          <a:prstGeom prst="straightConnector1">
            <a:avLst/>
          </a:prstGeom>
          <a:noFill/>
          <a:ln cap="flat" cmpd="sng" w="9525">
            <a:solidFill>
              <a:schemeClr val="dk2"/>
            </a:solidFill>
            <a:prstDash val="solid"/>
            <a:round/>
            <a:headEnd len="med" w="med" type="none"/>
            <a:tailEnd len="med" w="med" type="oval"/>
          </a:ln>
        </p:spPr>
      </p:cxnSp>
      <p:cxnSp>
        <p:nvCxnSpPr>
          <p:cNvPr id="680" name="Google Shape;680;p40"/>
          <p:cNvCxnSpPr>
            <a:stCxn id="675" idx="0"/>
            <a:endCxn id="667" idx="2"/>
          </p:cNvCxnSpPr>
          <p:nvPr/>
        </p:nvCxnSpPr>
        <p:spPr>
          <a:xfrm flipH="1" rot="10800000">
            <a:off x="6841626" y="1545200"/>
            <a:ext cx="353700" cy="346800"/>
          </a:xfrm>
          <a:prstGeom prst="straightConnector1">
            <a:avLst/>
          </a:prstGeom>
          <a:noFill/>
          <a:ln cap="flat" cmpd="sng" w="9525">
            <a:solidFill>
              <a:srgbClr val="00B76C"/>
            </a:solidFill>
            <a:prstDash val="solid"/>
            <a:round/>
            <a:headEnd len="med" w="med" type="none"/>
            <a:tailEnd len="med" w="med" type="oval"/>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41"/>
          <p:cNvSpPr txBox="1"/>
          <p:nvPr>
            <p:ph type="title"/>
          </p:nvPr>
        </p:nvSpPr>
        <p:spPr>
          <a:xfrm>
            <a:off x="1998350" y="540000"/>
            <a:ext cx="6425700" cy="477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2700"/>
              <a:t>Who does it serve? Who does it not?</a:t>
            </a:r>
            <a:endParaRPr sz="2700"/>
          </a:p>
          <a:p>
            <a:pPr indent="0" lvl="0" marL="0" rtl="0" algn="l">
              <a:spcBef>
                <a:spcPts val="0"/>
              </a:spcBef>
              <a:spcAft>
                <a:spcPts val="0"/>
              </a:spcAft>
              <a:buNone/>
            </a:pPr>
            <a:r>
              <a:t/>
            </a:r>
            <a:endParaRPr/>
          </a:p>
        </p:txBody>
      </p:sp>
      <p:graphicFrame>
        <p:nvGraphicFramePr>
          <p:cNvPr id="686" name="Google Shape;686;p41"/>
          <p:cNvGraphicFramePr/>
          <p:nvPr/>
        </p:nvGraphicFramePr>
        <p:xfrm>
          <a:off x="1578475" y="1226260"/>
          <a:ext cx="3000000" cy="3000000"/>
        </p:xfrm>
        <a:graphic>
          <a:graphicData uri="http://schemas.openxmlformats.org/drawingml/2006/table">
            <a:tbl>
              <a:tblPr>
                <a:noFill/>
                <a:tableStyleId>{FAC549DD-9DC2-4809-8567-4671921FDC14}</a:tableStyleId>
              </a:tblPr>
              <a:tblGrid>
                <a:gridCol w="405275"/>
                <a:gridCol w="2536325"/>
              </a:tblGrid>
              <a:tr h="707525">
                <a:tc gridSpan="2">
                  <a:txBody>
                    <a:bodyPr/>
                    <a:lstStyle/>
                    <a:p>
                      <a:pPr indent="0" lvl="0" marL="0" rtl="0" algn="ctr">
                        <a:spcBef>
                          <a:spcPts val="0"/>
                        </a:spcBef>
                        <a:spcAft>
                          <a:spcPts val="0"/>
                        </a:spcAft>
                        <a:buNone/>
                      </a:pPr>
                      <a:r>
                        <a:rPr lang="en" sz="3100">
                          <a:solidFill>
                            <a:schemeClr val="dk1"/>
                          </a:solidFill>
                          <a:latin typeface="Lexend Deca Medium"/>
                          <a:ea typeface="Lexend Deca Medium"/>
                          <a:cs typeface="Lexend Deca Medium"/>
                          <a:sym typeface="Lexend Deca Medium"/>
                        </a:rPr>
                        <a:t>Does</a:t>
                      </a:r>
                      <a:endParaRPr sz="3100">
                        <a:solidFill>
                          <a:schemeClr val="dk1"/>
                        </a:solidFill>
                        <a:latin typeface="Lexend Deca Medium"/>
                        <a:ea typeface="Lexend Deca Medium"/>
                        <a:cs typeface="Lexend Deca Medium"/>
                        <a:sym typeface="Lexend Deca Medium"/>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solidFill>
                      <a:schemeClr val="accent2"/>
                    </a:solidFill>
                  </a:tcPr>
                </a:tc>
                <a:tc hMerge="1"/>
              </a:tr>
              <a:tr h="644050">
                <a:tc>
                  <a:txBody>
                    <a:bodyPr/>
                    <a:lstStyle/>
                    <a:p>
                      <a:pPr indent="0" lvl="0" marL="0" rtl="0" algn="ctr">
                        <a:spcBef>
                          <a:spcPts val="0"/>
                        </a:spcBef>
                        <a:spcAft>
                          <a:spcPts val="0"/>
                        </a:spcAft>
                        <a:buNone/>
                      </a:pPr>
                      <a:r>
                        <a:rPr lang="en">
                          <a:solidFill>
                            <a:schemeClr val="lt2"/>
                          </a:solidFill>
                          <a:latin typeface="Metrophobic"/>
                          <a:ea typeface="Metrophobic"/>
                          <a:cs typeface="Metrophobic"/>
                          <a:sym typeface="Metrophobic"/>
                        </a:rPr>
                        <a:t>1</a:t>
                      </a:r>
                      <a:endParaRPr>
                        <a:solidFill>
                          <a:schemeClr val="lt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i</a:t>
                      </a:r>
                      <a:r>
                        <a:rPr lang="en">
                          <a:solidFill>
                            <a:schemeClr val="dk1"/>
                          </a:solidFill>
                          <a:latin typeface="Metrophobic"/>
                          <a:ea typeface="Metrophobic"/>
                          <a:cs typeface="Metrophobic"/>
                          <a:sym typeface="Metrophobic"/>
                        </a:rPr>
                        <a:t>nterested in </a:t>
                      </a:r>
                      <a:endParaRPr>
                        <a:solidFill>
                          <a:schemeClr val="dk1"/>
                        </a:solidFill>
                        <a:latin typeface="Metrophobic"/>
                        <a:ea typeface="Metrophobic"/>
                        <a:cs typeface="Metrophobic"/>
                        <a:sym typeface="Metrophobic"/>
                      </a:endParaRPr>
                    </a:p>
                    <a:p>
                      <a:pPr indent="0" lvl="0" marL="0" rtl="0" algn="ctr">
                        <a:spcBef>
                          <a:spcPts val="0"/>
                        </a:spcBef>
                        <a:spcAft>
                          <a:spcPts val="0"/>
                        </a:spcAft>
                        <a:buNone/>
                      </a:pPr>
                      <a:r>
                        <a:rPr lang="en">
                          <a:solidFill>
                            <a:schemeClr val="dk1"/>
                          </a:solidFill>
                          <a:latin typeface="Metrophobic"/>
                          <a:ea typeface="Metrophobic"/>
                          <a:cs typeface="Metrophobic"/>
                          <a:sym typeface="Metrophobic"/>
                        </a:rPr>
                        <a:t>new music</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r>
              <a:tr h="644050">
                <a:tc>
                  <a:txBody>
                    <a:bodyPr/>
                    <a:lstStyle/>
                    <a:p>
                      <a:pPr indent="0" lvl="0" marL="0" rtl="0" algn="ctr">
                        <a:spcBef>
                          <a:spcPts val="0"/>
                        </a:spcBef>
                        <a:spcAft>
                          <a:spcPts val="0"/>
                        </a:spcAft>
                        <a:buNone/>
                      </a:pPr>
                      <a:r>
                        <a:rPr lang="en">
                          <a:solidFill>
                            <a:schemeClr val="lt2"/>
                          </a:solidFill>
                          <a:latin typeface="Metrophobic"/>
                          <a:ea typeface="Metrophobic"/>
                          <a:cs typeface="Metrophobic"/>
                          <a:sym typeface="Metrophobic"/>
                        </a:rPr>
                        <a:t>2</a:t>
                      </a:r>
                      <a:endParaRPr>
                        <a:solidFill>
                          <a:schemeClr val="lt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interested in </a:t>
                      </a:r>
                      <a:endParaRPr>
                        <a:solidFill>
                          <a:schemeClr val="dk1"/>
                        </a:solidFill>
                        <a:latin typeface="Metrophobic"/>
                        <a:ea typeface="Metrophobic"/>
                        <a:cs typeface="Metrophobic"/>
                        <a:sym typeface="Metrophobic"/>
                      </a:endParaRPr>
                    </a:p>
                    <a:p>
                      <a:pPr indent="0" lvl="0" marL="0" rtl="0" algn="ctr">
                        <a:spcBef>
                          <a:spcPts val="0"/>
                        </a:spcBef>
                        <a:spcAft>
                          <a:spcPts val="0"/>
                        </a:spcAft>
                        <a:buNone/>
                      </a:pPr>
                      <a:r>
                        <a:rPr lang="en">
                          <a:solidFill>
                            <a:schemeClr val="dk1"/>
                          </a:solidFill>
                          <a:latin typeface="Metrophobic"/>
                          <a:ea typeface="Metrophobic"/>
                          <a:cs typeface="Metrophobic"/>
                          <a:sym typeface="Metrophobic"/>
                        </a:rPr>
                        <a:t>random music exchange</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44050">
                <a:tc>
                  <a:txBody>
                    <a:bodyPr/>
                    <a:lstStyle/>
                    <a:p>
                      <a:pPr indent="0" lvl="0" marL="0" rtl="0" algn="ctr">
                        <a:spcBef>
                          <a:spcPts val="0"/>
                        </a:spcBef>
                        <a:spcAft>
                          <a:spcPts val="0"/>
                        </a:spcAft>
                        <a:buNone/>
                      </a:pPr>
                      <a:r>
                        <a:rPr lang="en">
                          <a:solidFill>
                            <a:schemeClr val="lt2"/>
                          </a:solidFill>
                          <a:latin typeface="Metrophobic"/>
                          <a:ea typeface="Metrophobic"/>
                          <a:cs typeface="Metrophobic"/>
                          <a:sym typeface="Metrophobic"/>
                        </a:rPr>
                        <a:t>3</a:t>
                      </a:r>
                      <a:endParaRPr>
                        <a:solidFill>
                          <a:schemeClr val="lt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willing to share</a:t>
                      </a:r>
                      <a:endParaRPr>
                        <a:solidFill>
                          <a:schemeClr val="dk1"/>
                        </a:solidFill>
                        <a:latin typeface="Metrophobic"/>
                        <a:ea typeface="Metrophobic"/>
                        <a:cs typeface="Metrophobic"/>
                        <a:sym typeface="Metrophobic"/>
                      </a:endParaRPr>
                    </a:p>
                    <a:p>
                      <a:pPr indent="0" lvl="0" marL="0" rtl="0" algn="ctr">
                        <a:spcBef>
                          <a:spcPts val="0"/>
                        </a:spcBef>
                        <a:spcAft>
                          <a:spcPts val="0"/>
                        </a:spcAft>
                        <a:buNone/>
                      </a:pPr>
                      <a:r>
                        <a:rPr lang="en">
                          <a:solidFill>
                            <a:schemeClr val="dk1"/>
                          </a:solidFill>
                          <a:latin typeface="Metrophobic"/>
                          <a:ea typeface="Metrophobic"/>
                          <a:cs typeface="Metrophobic"/>
                          <a:sym typeface="Metrophobic"/>
                        </a:rPr>
                        <a:t>their own music</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44050">
                <a:tc>
                  <a:txBody>
                    <a:bodyPr/>
                    <a:lstStyle/>
                    <a:p>
                      <a:pPr indent="0" lvl="0" marL="0" rtl="0" algn="ctr">
                        <a:spcBef>
                          <a:spcPts val="0"/>
                        </a:spcBef>
                        <a:spcAft>
                          <a:spcPts val="0"/>
                        </a:spcAft>
                        <a:buNone/>
                      </a:pPr>
                      <a:r>
                        <a:rPr lang="en">
                          <a:solidFill>
                            <a:schemeClr val="lt2"/>
                          </a:solidFill>
                          <a:latin typeface="Metrophobic"/>
                          <a:ea typeface="Metrophobic"/>
                          <a:cs typeface="Metrophobic"/>
                          <a:sym typeface="Metrophobic"/>
                        </a:rPr>
                        <a:t>4</a:t>
                      </a:r>
                      <a:endParaRPr>
                        <a:solidFill>
                          <a:schemeClr val="lt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who like </a:t>
                      </a:r>
                      <a:endParaRPr>
                        <a:solidFill>
                          <a:schemeClr val="dk1"/>
                        </a:solidFill>
                        <a:latin typeface="Metrophobic"/>
                        <a:ea typeface="Metrophobic"/>
                        <a:cs typeface="Metrophobic"/>
                        <a:sym typeface="Metrophobic"/>
                      </a:endParaRPr>
                    </a:p>
                    <a:p>
                      <a:pPr indent="0" lvl="0" marL="0" rtl="0" algn="ctr">
                        <a:spcBef>
                          <a:spcPts val="0"/>
                        </a:spcBef>
                        <a:spcAft>
                          <a:spcPts val="0"/>
                        </a:spcAft>
                        <a:buNone/>
                      </a:pPr>
                      <a:r>
                        <a:rPr lang="en">
                          <a:solidFill>
                            <a:schemeClr val="dk1"/>
                          </a:solidFill>
                          <a:latin typeface="Metrophobic"/>
                          <a:ea typeface="Metrophobic"/>
                          <a:cs typeface="Metrophobic"/>
                          <a:sym typeface="Metrophobic"/>
                        </a:rPr>
                        <a:t>documenting their lives</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cxnSp>
        <p:nvCxnSpPr>
          <p:cNvPr id="687" name="Google Shape;687;p41"/>
          <p:cNvCxnSpPr/>
          <p:nvPr/>
        </p:nvCxnSpPr>
        <p:spPr>
          <a:xfrm>
            <a:off x="4860100" y="1238250"/>
            <a:ext cx="0" cy="3276600"/>
          </a:xfrm>
          <a:prstGeom prst="straightConnector1">
            <a:avLst/>
          </a:prstGeom>
          <a:noFill/>
          <a:ln cap="flat" cmpd="sng" w="9525">
            <a:solidFill>
              <a:schemeClr val="accent2"/>
            </a:solidFill>
            <a:prstDash val="solid"/>
            <a:round/>
            <a:headEnd len="med" w="med" type="none"/>
            <a:tailEnd len="med" w="med" type="none"/>
          </a:ln>
        </p:spPr>
      </p:cxnSp>
      <p:graphicFrame>
        <p:nvGraphicFramePr>
          <p:cNvPr id="688" name="Google Shape;688;p41"/>
          <p:cNvGraphicFramePr/>
          <p:nvPr/>
        </p:nvGraphicFramePr>
        <p:xfrm>
          <a:off x="5200125" y="1234697"/>
          <a:ext cx="3000000" cy="3000000"/>
        </p:xfrm>
        <a:graphic>
          <a:graphicData uri="http://schemas.openxmlformats.org/drawingml/2006/table">
            <a:tbl>
              <a:tblPr>
                <a:noFill/>
                <a:tableStyleId>{FAC549DD-9DC2-4809-8567-4671921FDC14}</a:tableStyleId>
              </a:tblPr>
              <a:tblGrid>
                <a:gridCol w="405275"/>
                <a:gridCol w="2536325"/>
              </a:tblGrid>
              <a:tr h="707525">
                <a:tc gridSpan="2">
                  <a:txBody>
                    <a:bodyPr/>
                    <a:lstStyle/>
                    <a:p>
                      <a:pPr indent="0" lvl="0" marL="0" rtl="0" algn="ctr">
                        <a:spcBef>
                          <a:spcPts val="0"/>
                        </a:spcBef>
                        <a:spcAft>
                          <a:spcPts val="0"/>
                        </a:spcAft>
                        <a:buNone/>
                      </a:pPr>
                      <a:r>
                        <a:rPr lang="en" sz="3100">
                          <a:solidFill>
                            <a:schemeClr val="dk1"/>
                          </a:solidFill>
                          <a:latin typeface="Lexend Deca Medium"/>
                          <a:ea typeface="Lexend Deca Medium"/>
                          <a:cs typeface="Lexend Deca Medium"/>
                          <a:sym typeface="Lexend Deca Medium"/>
                        </a:rPr>
                        <a:t>Does Not</a:t>
                      </a:r>
                      <a:endParaRPr sz="3100">
                        <a:solidFill>
                          <a:schemeClr val="dk1"/>
                        </a:solidFill>
                        <a:latin typeface="Lexend Deca Medium"/>
                        <a:ea typeface="Lexend Deca Medium"/>
                        <a:cs typeface="Lexend Deca Medium"/>
                        <a:sym typeface="Lexend Deca Medium"/>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solidFill>
                      <a:schemeClr val="accent2"/>
                    </a:solidFill>
                  </a:tcPr>
                </a:tc>
                <a:tc hMerge="1"/>
              </a:tr>
              <a:tr h="644050">
                <a:tc>
                  <a:txBody>
                    <a:bodyPr/>
                    <a:lstStyle/>
                    <a:p>
                      <a:pPr indent="0" lvl="0" marL="0" rtl="0" algn="ctr">
                        <a:spcBef>
                          <a:spcPts val="0"/>
                        </a:spcBef>
                        <a:spcAft>
                          <a:spcPts val="0"/>
                        </a:spcAft>
                        <a:buNone/>
                      </a:pPr>
                      <a:r>
                        <a:rPr lang="en">
                          <a:solidFill>
                            <a:schemeClr val="dk2"/>
                          </a:solidFill>
                          <a:latin typeface="Metrophobic"/>
                          <a:ea typeface="Metrophobic"/>
                          <a:cs typeface="Metrophobic"/>
                          <a:sym typeface="Metrophobic"/>
                        </a:rPr>
                        <a:t>1</a:t>
                      </a:r>
                      <a:endParaRPr>
                        <a:solidFill>
                          <a:schemeClr val="dk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who can’t/don’t </a:t>
                      </a:r>
                      <a:endParaRPr>
                        <a:solidFill>
                          <a:schemeClr val="dk1"/>
                        </a:solidFill>
                        <a:latin typeface="Metrophobic"/>
                        <a:ea typeface="Metrophobic"/>
                        <a:cs typeface="Metrophobic"/>
                        <a:sym typeface="Metrophobic"/>
                      </a:endParaRPr>
                    </a:p>
                    <a:p>
                      <a:pPr indent="0" lvl="0" marL="0" rtl="0" algn="ctr">
                        <a:spcBef>
                          <a:spcPts val="0"/>
                        </a:spcBef>
                        <a:spcAft>
                          <a:spcPts val="0"/>
                        </a:spcAft>
                        <a:buNone/>
                      </a:pPr>
                      <a:r>
                        <a:rPr lang="en">
                          <a:solidFill>
                            <a:schemeClr val="dk1"/>
                          </a:solidFill>
                          <a:latin typeface="Metrophobic"/>
                          <a:ea typeface="Metrophobic"/>
                          <a:cs typeface="Metrophobic"/>
                          <a:sym typeface="Metrophobic"/>
                        </a:rPr>
                        <a:t>use phones</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r>
              <a:tr h="644050">
                <a:tc>
                  <a:txBody>
                    <a:bodyPr/>
                    <a:lstStyle/>
                    <a:p>
                      <a:pPr indent="0" lvl="0" marL="0" rtl="0" algn="ctr">
                        <a:spcBef>
                          <a:spcPts val="0"/>
                        </a:spcBef>
                        <a:spcAft>
                          <a:spcPts val="0"/>
                        </a:spcAft>
                        <a:buNone/>
                      </a:pPr>
                      <a:r>
                        <a:rPr lang="en">
                          <a:solidFill>
                            <a:schemeClr val="dk2"/>
                          </a:solidFill>
                          <a:latin typeface="Metrophobic"/>
                          <a:ea typeface="Metrophobic"/>
                          <a:cs typeface="Metrophobic"/>
                          <a:sym typeface="Metrophobic"/>
                        </a:rPr>
                        <a:t>2</a:t>
                      </a:r>
                      <a:endParaRPr>
                        <a:solidFill>
                          <a:schemeClr val="dk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who don’t </a:t>
                      </a:r>
                      <a:endParaRPr>
                        <a:solidFill>
                          <a:schemeClr val="dk1"/>
                        </a:solidFill>
                        <a:latin typeface="Metrophobic"/>
                        <a:ea typeface="Metrophobic"/>
                        <a:cs typeface="Metrophobic"/>
                        <a:sym typeface="Metrophobic"/>
                      </a:endParaRPr>
                    </a:p>
                    <a:p>
                      <a:pPr indent="0" lvl="0" marL="0" rtl="0" algn="ctr">
                        <a:spcBef>
                          <a:spcPts val="0"/>
                        </a:spcBef>
                        <a:spcAft>
                          <a:spcPts val="0"/>
                        </a:spcAft>
                        <a:buNone/>
                      </a:pPr>
                      <a:r>
                        <a:rPr lang="en">
                          <a:solidFill>
                            <a:schemeClr val="dk1"/>
                          </a:solidFill>
                          <a:latin typeface="Metrophobic"/>
                          <a:ea typeface="Metrophobic"/>
                          <a:cs typeface="Metrophobic"/>
                          <a:sym typeface="Metrophobic"/>
                        </a:rPr>
                        <a:t>listen to m</a:t>
                      </a:r>
                      <a:r>
                        <a:rPr lang="en">
                          <a:solidFill>
                            <a:schemeClr val="dk1"/>
                          </a:solidFill>
                          <a:latin typeface="Metrophobic"/>
                          <a:ea typeface="Metrophobic"/>
                          <a:cs typeface="Metrophobic"/>
                          <a:sym typeface="Metrophobic"/>
                        </a:rPr>
                        <a:t>usic</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44050">
                <a:tc>
                  <a:txBody>
                    <a:bodyPr/>
                    <a:lstStyle/>
                    <a:p>
                      <a:pPr indent="0" lvl="0" marL="0" rtl="0" algn="ctr">
                        <a:spcBef>
                          <a:spcPts val="0"/>
                        </a:spcBef>
                        <a:spcAft>
                          <a:spcPts val="0"/>
                        </a:spcAft>
                        <a:buNone/>
                      </a:pPr>
                      <a:r>
                        <a:rPr lang="en">
                          <a:solidFill>
                            <a:schemeClr val="dk2"/>
                          </a:solidFill>
                          <a:latin typeface="Metrophobic"/>
                          <a:ea typeface="Metrophobic"/>
                          <a:cs typeface="Metrophobic"/>
                          <a:sym typeface="Metrophobic"/>
                        </a:rPr>
                        <a:t>3</a:t>
                      </a:r>
                      <a:endParaRPr>
                        <a:solidFill>
                          <a:schemeClr val="dk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not willing to share personal tastes</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44050">
                <a:tc>
                  <a:txBody>
                    <a:bodyPr/>
                    <a:lstStyle/>
                    <a:p>
                      <a:pPr indent="0" lvl="0" marL="0" rtl="0" algn="ctr">
                        <a:spcBef>
                          <a:spcPts val="0"/>
                        </a:spcBef>
                        <a:spcAft>
                          <a:spcPts val="0"/>
                        </a:spcAft>
                        <a:buNone/>
                      </a:pPr>
                      <a:r>
                        <a:rPr lang="en">
                          <a:solidFill>
                            <a:schemeClr val="dk2"/>
                          </a:solidFill>
                          <a:latin typeface="Metrophobic"/>
                          <a:ea typeface="Metrophobic"/>
                          <a:cs typeface="Metrophobic"/>
                          <a:sym typeface="Metrophobic"/>
                        </a:rPr>
                        <a:t>4</a:t>
                      </a:r>
                      <a:endParaRPr>
                        <a:solidFill>
                          <a:schemeClr val="dk2"/>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Metrophobic"/>
                          <a:ea typeface="Metrophobic"/>
                          <a:cs typeface="Metrophobic"/>
                          <a:sym typeface="Metrophobic"/>
                        </a:rPr>
                        <a:t>Those without convenient access to music or Wi-Fi</a:t>
                      </a:r>
                      <a:endParaRPr>
                        <a:solidFill>
                          <a:schemeClr val="dk1"/>
                        </a:solidFill>
                        <a:latin typeface="Metrophobic"/>
                        <a:ea typeface="Metrophobic"/>
                        <a:cs typeface="Metrophobic"/>
                        <a:sym typeface="Metrophobic"/>
                      </a:endParaRPr>
                    </a:p>
                  </a:txBody>
                  <a:tcPr marT="0" marB="0" marR="91425" marL="91425"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2"/>
          <p:cNvSpPr txBox="1"/>
          <p:nvPr>
            <p:ph type="title"/>
          </p:nvPr>
        </p:nvSpPr>
        <p:spPr>
          <a:xfrm>
            <a:off x="1998350" y="540000"/>
            <a:ext cx="6425700" cy="6126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a:t>APPENDIX:</a:t>
            </a:r>
            <a:endParaRPr/>
          </a:p>
        </p:txBody>
      </p:sp>
      <p:grpSp>
        <p:nvGrpSpPr>
          <p:cNvPr id="694" name="Google Shape;694;p42"/>
          <p:cNvGrpSpPr/>
          <p:nvPr/>
        </p:nvGrpSpPr>
        <p:grpSpPr>
          <a:xfrm>
            <a:off x="723837" y="552000"/>
            <a:ext cx="1218671" cy="1640915"/>
            <a:chOff x="723837" y="552000"/>
            <a:chExt cx="1218671" cy="1640915"/>
          </a:xfrm>
        </p:grpSpPr>
        <p:sp>
          <p:nvSpPr>
            <p:cNvPr id="695" name="Google Shape;695;p42"/>
            <p:cNvSpPr/>
            <p:nvPr/>
          </p:nvSpPr>
          <p:spPr>
            <a:xfrm>
              <a:off x="729625" y="552000"/>
              <a:ext cx="98100" cy="981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42"/>
            <p:cNvSpPr/>
            <p:nvPr/>
          </p:nvSpPr>
          <p:spPr>
            <a:xfrm>
              <a:off x="882900" y="552000"/>
              <a:ext cx="98100" cy="98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2"/>
            <p:cNvSpPr/>
            <p:nvPr/>
          </p:nvSpPr>
          <p:spPr>
            <a:xfrm>
              <a:off x="1036175" y="552000"/>
              <a:ext cx="98100" cy="98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2"/>
            <p:cNvSpPr/>
            <p:nvPr/>
          </p:nvSpPr>
          <p:spPr>
            <a:xfrm>
              <a:off x="1379968" y="618464"/>
              <a:ext cx="255633" cy="250348"/>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2"/>
            <p:cNvSpPr/>
            <p:nvPr/>
          </p:nvSpPr>
          <p:spPr>
            <a:xfrm>
              <a:off x="1483960" y="686786"/>
              <a:ext cx="47650" cy="117350"/>
            </a:xfrm>
            <a:custGeom>
              <a:rect b="b" l="l" r="r" t="t"/>
              <a:pathLst>
                <a:path extrusionOk="0" h="4694" w="1906">
                  <a:moveTo>
                    <a:pt x="1906" y="0"/>
                  </a:moveTo>
                  <a:lnTo>
                    <a:pt x="0" y="2347"/>
                  </a:lnTo>
                  <a:lnTo>
                    <a:pt x="1857" y="4694"/>
                  </a:lnTo>
                </a:path>
              </a:pathLst>
            </a:custGeom>
            <a:noFill/>
            <a:ln cap="flat" cmpd="sng" w="9525">
              <a:solidFill>
                <a:schemeClr val="accent3"/>
              </a:solidFill>
              <a:prstDash val="solid"/>
              <a:round/>
              <a:headEnd len="med" w="med" type="none"/>
              <a:tailEnd len="med" w="med" type="none"/>
            </a:ln>
          </p:spPr>
        </p:sp>
        <p:sp>
          <p:nvSpPr>
            <p:cNvPr id="700" name="Google Shape;700;p42"/>
            <p:cNvSpPr/>
            <p:nvPr/>
          </p:nvSpPr>
          <p:spPr>
            <a:xfrm flipH="1">
              <a:off x="1686874" y="618464"/>
              <a:ext cx="255633" cy="250348"/>
            </a:xfrm>
            <a:custGeom>
              <a:rect b="b" l="l" r="r" t="t"/>
              <a:pathLst>
                <a:path extrusionOk="0" h="10799" w="11027">
                  <a:moveTo>
                    <a:pt x="5504" y="1"/>
                  </a:moveTo>
                  <a:cubicBezTo>
                    <a:pt x="5436" y="1"/>
                    <a:pt x="5367" y="2"/>
                    <a:pt x="5298" y="4"/>
                  </a:cubicBezTo>
                  <a:cubicBezTo>
                    <a:pt x="2331" y="130"/>
                    <a:pt x="1" y="2639"/>
                    <a:pt x="126" y="5621"/>
                  </a:cubicBezTo>
                  <a:cubicBezTo>
                    <a:pt x="234" y="8525"/>
                    <a:pt x="2618" y="10799"/>
                    <a:pt x="5498" y="10799"/>
                  </a:cubicBezTo>
                  <a:cubicBezTo>
                    <a:pt x="5575" y="10799"/>
                    <a:pt x="5652" y="10797"/>
                    <a:pt x="5729" y="10794"/>
                  </a:cubicBezTo>
                  <a:cubicBezTo>
                    <a:pt x="8710" y="10683"/>
                    <a:pt x="11027" y="8173"/>
                    <a:pt x="10916" y="5191"/>
                  </a:cubicBezTo>
                  <a:cubicBezTo>
                    <a:pt x="10793" y="2279"/>
                    <a:pt x="8395" y="1"/>
                    <a:pt x="55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2"/>
            <p:cNvSpPr/>
            <p:nvPr/>
          </p:nvSpPr>
          <p:spPr>
            <a:xfrm flipH="1">
              <a:off x="1790866" y="686786"/>
              <a:ext cx="47650" cy="117350"/>
            </a:xfrm>
            <a:custGeom>
              <a:rect b="b" l="l" r="r" t="t"/>
              <a:pathLst>
                <a:path extrusionOk="0" h="4694" w="1906">
                  <a:moveTo>
                    <a:pt x="1906" y="0"/>
                  </a:moveTo>
                  <a:lnTo>
                    <a:pt x="0" y="2347"/>
                  </a:lnTo>
                  <a:lnTo>
                    <a:pt x="1857" y="4694"/>
                  </a:lnTo>
                </a:path>
              </a:pathLst>
            </a:custGeom>
            <a:noFill/>
            <a:ln cap="flat" cmpd="sng" w="9525">
              <a:solidFill>
                <a:schemeClr val="accent3"/>
              </a:solidFill>
              <a:prstDash val="solid"/>
              <a:round/>
              <a:headEnd len="med" w="med" type="none"/>
              <a:tailEnd len="med" w="med" type="none"/>
            </a:ln>
          </p:spPr>
        </p:sp>
        <p:grpSp>
          <p:nvGrpSpPr>
            <p:cNvPr id="702" name="Google Shape;702;p42"/>
            <p:cNvGrpSpPr/>
            <p:nvPr/>
          </p:nvGrpSpPr>
          <p:grpSpPr>
            <a:xfrm>
              <a:off x="729630" y="1968358"/>
              <a:ext cx="255615" cy="224557"/>
              <a:chOff x="6184139" y="1980808"/>
              <a:chExt cx="451696" cy="396814"/>
            </a:xfrm>
          </p:grpSpPr>
          <p:sp>
            <p:nvSpPr>
              <p:cNvPr id="703" name="Google Shape;703;p42"/>
              <p:cNvSpPr/>
              <p:nvPr/>
            </p:nvSpPr>
            <p:spPr>
              <a:xfrm>
                <a:off x="6184139" y="1980808"/>
                <a:ext cx="451696" cy="396814"/>
              </a:xfrm>
              <a:custGeom>
                <a:rect b="b" l="l" r="r" t="t"/>
                <a:pathLst>
                  <a:path extrusionOk="0" h="8322" w="9473">
                    <a:moveTo>
                      <a:pt x="4272" y="361"/>
                    </a:moveTo>
                    <a:cubicBezTo>
                      <a:pt x="4675" y="361"/>
                      <a:pt x="5063" y="583"/>
                      <a:pt x="5257" y="943"/>
                    </a:cubicBezTo>
                    <a:cubicBezTo>
                      <a:pt x="5285" y="1013"/>
                      <a:pt x="5354" y="1041"/>
                      <a:pt x="5437" y="1041"/>
                    </a:cubicBezTo>
                    <a:cubicBezTo>
                      <a:pt x="5466" y="1038"/>
                      <a:pt x="5495" y="1036"/>
                      <a:pt x="5524" y="1036"/>
                    </a:cubicBezTo>
                    <a:cubicBezTo>
                      <a:pt x="5868" y="1036"/>
                      <a:pt x="6196" y="1263"/>
                      <a:pt x="6324" y="1596"/>
                    </a:cubicBezTo>
                    <a:cubicBezTo>
                      <a:pt x="6349" y="1657"/>
                      <a:pt x="6408" y="1709"/>
                      <a:pt x="6480" y="1709"/>
                    </a:cubicBezTo>
                    <a:cubicBezTo>
                      <a:pt x="6489" y="1709"/>
                      <a:pt x="6497" y="1708"/>
                      <a:pt x="6505" y="1707"/>
                    </a:cubicBezTo>
                    <a:cubicBezTo>
                      <a:pt x="6521" y="1705"/>
                      <a:pt x="6536" y="1704"/>
                      <a:pt x="6552" y="1704"/>
                    </a:cubicBezTo>
                    <a:cubicBezTo>
                      <a:pt x="6838" y="1704"/>
                      <a:pt x="7088" y="1944"/>
                      <a:pt x="7088" y="2234"/>
                    </a:cubicBezTo>
                    <a:cubicBezTo>
                      <a:pt x="7088" y="2524"/>
                      <a:pt x="6851" y="2760"/>
                      <a:pt x="6561" y="2760"/>
                    </a:cubicBezTo>
                    <a:lnTo>
                      <a:pt x="6311" y="2760"/>
                    </a:lnTo>
                    <a:lnTo>
                      <a:pt x="6311" y="2178"/>
                    </a:lnTo>
                    <a:cubicBezTo>
                      <a:pt x="6311" y="2073"/>
                      <a:pt x="6222" y="1988"/>
                      <a:pt x="6120" y="1988"/>
                    </a:cubicBezTo>
                    <a:cubicBezTo>
                      <a:pt x="6101" y="1988"/>
                      <a:pt x="6081" y="1991"/>
                      <a:pt x="6061" y="1997"/>
                    </a:cubicBezTo>
                    <a:lnTo>
                      <a:pt x="4064" y="2566"/>
                    </a:lnTo>
                    <a:cubicBezTo>
                      <a:pt x="3981" y="2594"/>
                      <a:pt x="3926" y="2677"/>
                      <a:pt x="3939" y="2760"/>
                    </a:cubicBezTo>
                    <a:lnTo>
                      <a:pt x="3066" y="2760"/>
                    </a:lnTo>
                    <a:cubicBezTo>
                      <a:pt x="2678" y="2760"/>
                      <a:pt x="2345" y="2413"/>
                      <a:pt x="2373" y="2025"/>
                    </a:cubicBezTo>
                    <a:cubicBezTo>
                      <a:pt x="2373" y="1886"/>
                      <a:pt x="2441" y="1720"/>
                      <a:pt x="2552" y="1609"/>
                    </a:cubicBezTo>
                    <a:cubicBezTo>
                      <a:pt x="2678" y="1470"/>
                      <a:pt x="2830" y="1401"/>
                      <a:pt x="3011" y="1387"/>
                    </a:cubicBezTo>
                    <a:cubicBezTo>
                      <a:pt x="3094" y="1374"/>
                      <a:pt x="3163" y="1318"/>
                      <a:pt x="3177" y="1235"/>
                    </a:cubicBezTo>
                    <a:cubicBezTo>
                      <a:pt x="3232" y="999"/>
                      <a:pt x="3371" y="777"/>
                      <a:pt x="3565" y="610"/>
                    </a:cubicBezTo>
                    <a:cubicBezTo>
                      <a:pt x="3773" y="444"/>
                      <a:pt x="4009" y="361"/>
                      <a:pt x="4272" y="361"/>
                    </a:cubicBezTo>
                    <a:close/>
                    <a:moveTo>
                      <a:pt x="5936" y="2413"/>
                    </a:moveTo>
                    <a:lnTo>
                      <a:pt x="5936" y="2816"/>
                    </a:lnTo>
                    <a:lnTo>
                      <a:pt x="4300" y="3301"/>
                    </a:lnTo>
                    <a:lnTo>
                      <a:pt x="4300" y="2885"/>
                    </a:lnTo>
                    <a:lnTo>
                      <a:pt x="5936" y="2413"/>
                    </a:lnTo>
                    <a:close/>
                    <a:moveTo>
                      <a:pt x="5618" y="4493"/>
                    </a:moveTo>
                    <a:cubicBezTo>
                      <a:pt x="5797" y="4493"/>
                      <a:pt x="5936" y="4632"/>
                      <a:pt x="5936" y="4813"/>
                    </a:cubicBezTo>
                    <a:lnTo>
                      <a:pt x="5936" y="4826"/>
                    </a:lnTo>
                    <a:lnTo>
                      <a:pt x="5936" y="4841"/>
                    </a:lnTo>
                    <a:cubicBezTo>
                      <a:pt x="5936" y="5007"/>
                      <a:pt x="5797" y="5146"/>
                      <a:pt x="5618" y="5146"/>
                    </a:cubicBezTo>
                    <a:lnTo>
                      <a:pt x="5326" y="5146"/>
                    </a:lnTo>
                    <a:cubicBezTo>
                      <a:pt x="5146" y="5146"/>
                      <a:pt x="5007" y="5007"/>
                      <a:pt x="5007" y="4841"/>
                    </a:cubicBezTo>
                    <a:lnTo>
                      <a:pt x="5007" y="4813"/>
                    </a:lnTo>
                    <a:cubicBezTo>
                      <a:pt x="5007" y="4632"/>
                      <a:pt x="5146" y="4493"/>
                      <a:pt x="5326" y="4493"/>
                    </a:cubicBezTo>
                    <a:close/>
                    <a:moveTo>
                      <a:pt x="3621" y="4909"/>
                    </a:moveTo>
                    <a:cubicBezTo>
                      <a:pt x="3800" y="4909"/>
                      <a:pt x="3939" y="5048"/>
                      <a:pt x="3939" y="5215"/>
                    </a:cubicBezTo>
                    <a:lnTo>
                      <a:pt x="3939" y="5229"/>
                    </a:lnTo>
                    <a:lnTo>
                      <a:pt x="3939" y="5242"/>
                    </a:lnTo>
                    <a:cubicBezTo>
                      <a:pt x="3939" y="5409"/>
                      <a:pt x="3800" y="5547"/>
                      <a:pt x="3621" y="5547"/>
                    </a:cubicBezTo>
                    <a:lnTo>
                      <a:pt x="3316" y="5547"/>
                    </a:lnTo>
                    <a:cubicBezTo>
                      <a:pt x="3149" y="5547"/>
                      <a:pt x="3011" y="5409"/>
                      <a:pt x="3011" y="5242"/>
                    </a:cubicBezTo>
                    <a:lnTo>
                      <a:pt x="3011" y="5215"/>
                    </a:lnTo>
                    <a:cubicBezTo>
                      <a:pt x="3011" y="5048"/>
                      <a:pt x="3149" y="4909"/>
                      <a:pt x="3316" y="4909"/>
                    </a:cubicBezTo>
                    <a:close/>
                    <a:moveTo>
                      <a:pt x="7615" y="2483"/>
                    </a:moveTo>
                    <a:lnTo>
                      <a:pt x="7615" y="6200"/>
                    </a:lnTo>
                    <a:lnTo>
                      <a:pt x="1873" y="6200"/>
                    </a:lnTo>
                    <a:lnTo>
                      <a:pt x="1873" y="2483"/>
                    </a:lnTo>
                    <a:lnTo>
                      <a:pt x="2081" y="2483"/>
                    </a:lnTo>
                    <a:cubicBezTo>
                      <a:pt x="2247" y="2871"/>
                      <a:pt x="2636" y="3134"/>
                      <a:pt x="3066" y="3134"/>
                    </a:cubicBezTo>
                    <a:lnTo>
                      <a:pt x="3939" y="3134"/>
                    </a:lnTo>
                    <a:lnTo>
                      <a:pt x="3939" y="4619"/>
                    </a:lnTo>
                    <a:cubicBezTo>
                      <a:pt x="3843" y="4563"/>
                      <a:pt x="3732" y="4536"/>
                      <a:pt x="3621" y="4536"/>
                    </a:cubicBezTo>
                    <a:lnTo>
                      <a:pt x="3316" y="4536"/>
                    </a:lnTo>
                    <a:cubicBezTo>
                      <a:pt x="2941" y="4536"/>
                      <a:pt x="2636" y="4841"/>
                      <a:pt x="2636" y="5215"/>
                    </a:cubicBezTo>
                    <a:lnTo>
                      <a:pt x="2636" y="5242"/>
                    </a:lnTo>
                    <a:cubicBezTo>
                      <a:pt x="2636" y="5617"/>
                      <a:pt x="2941" y="5922"/>
                      <a:pt x="3316" y="5922"/>
                    </a:cubicBezTo>
                    <a:lnTo>
                      <a:pt x="3621" y="5922"/>
                    </a:lnTo>
                    <a:cubicBezTo>
                      <a:pt x="4009" y="5922"/>
                      <a:pt x="4300" y="5590"/>
                      <a:pt x="4300" y="5215"/>
                    </a:cubicBezTo>
                    <a:lnTo>
                      <a:pt x="4300" y="3676"/>
                    </a:lnTo>
                    <a:lnTo>
                      <a:pt x="5936" y="3204"/>
                    </a:lnTo>
                    <a:lnTo>
                      <a:pt x="5936" y="4203"/>
                    </a:lnTo>
                    <a:cubicBezTo>
                      <a:pt x="5840" y="4161"/>
                      <a:pt x="5742" y="4133"/>
                      <a:pt x="5618" y="4133"/>
                    </a:cubicBezTo>
                    <a:lnTo>
                      <a:pt x="5326" y="4133"/>
                    </a:lnTo>
                    <a:cubicBezTo>
                      <a:pt x="4952" y="4133"/>
                      <a:pt x="4647" y="4438"/>
                      <a:pt x="4647" y="4813"/>
                    </a:cubicBezTo>
                    <a:lnTo>
                      <a:pt x="4647" y="4841"/>
                    </a:lnTo>
                    <a:cubicBezTo>
                      <a:pt x="4647" y="5215"/>
                      <a:pt x="4952" y="5520"/>
                      <a:pt x="5326" y="5520"/>
                    </a:cubicBezTo>
                    <a:lnTo>
                      <a:pt x="5618" y="5520"/>
                    </a:lnTo>
                    <a:cubicBezTo>
                      <a:pt x="6006" y="5520"/>
                      <a:pt x="6311" y="5187"/>
                      <a:pt x="6311" y="4813"/>
                    </a:cubicBezTo>
                    <a:lnTo>
                      <a:pt x="6311" y="3134"/>
                    </a:lnTo>
                    <a:lnTo>
                      <a:pt x="6561" y="3134"/>
                    </a:lnTo>
                    <a:cubicBezTo>
                      <a:pt x="6962" y="3134"/>
                      <a:pt x="7323" y="2857"/>
                      <a:pt x="7434" y="2483"/>
                    </a:cubicBezTo>
                    <a:close/>
                    <a:moveTo>
                      <a:pt x="8044" y="1664"/>
                    </a:moveTo>
                    <a:cubicBezTo>
                      <a:pt x="8253" y="1664"/>
                      <a:pt x="8432" y="1831"/>
                      <a:pt x="8432" y="2053"/>
                    </a:cubicBezTo>
                    <a:lnTo>
                      <a:pt x="8432" y="6629"/>
                    </a:lnTo>
                    <a:cubicBezTo>
                      <a:pt x="8432" y="6838"/>
                      <a:pt x="8253" y="7017"/>
                      <a:pt x="8044" y="7017"/>
                    </a:cubicBezTo>
                    <a:lnTo>
                      <a:pt x="1443" y="7017"/>
                    </a:lnTo>
                    <a:cubicBezTo>
                      <a:pt x="1221" y="7017"/>
                      <a:pt x="1055" y="6838"/>
                      <a:pt x="1055" y="6629"/>
                    </a:cubicBezTo>
                    <a:lnTo>
                      <a:pt x="1055" y="2053"/>
                    </a:lnTo>
                    <a:cubicBezTo>
                      <a:pt x="1055" y="1831"/>
                      <a:pt x="1221" y="1664"/>
                      <a:pt x="1443" y="1664"/>
                    </a:cubicBezTo>
                    <a:lnTo>
                      <a:pt x="2081" y="1664"/>
                    </a:lnTo>
                    <a:cubicBezTo>
                      <a:pt x="2025" y="1803"/>
                      <a:pt x="1998" y="1956"/>
                      <a:pt x="1998" y="2108"/>
                    </a:cubicBezTo>
                    <a:lnTo>
                      <a:pt x="1679" y="2108"/>
                    </a:lnTo>
                    <a:cubicBezTo>
                      <a:pt x="1582" y="2108"/>
                      <a:pt x="1498" y="2191"/>
                      <a:pt x="1498" y="2289"/>
                    </a:cubicBezTo>
                    <a:lnTo>
                      <a:pt x="1498" y="6394"/>
                    </a:lnTo>
                    <a:cubicBezTo>
                      <a:pt x="1498" y="6490"/>
                      <a:pt x="1582" y="6574"/>
                      <a:pt x="1679" y="6574"/>
                    </a:cubicBezTo>
                    <a:lnTo>
                      <a:pt x="7794" y="6574"/>
                    </a:lnTo>
                    <a:cubicBezTo>
                      <a:pt x="7905" y="6574"/>
                      <a:pt x="7989" y="6490"/>
                      <a:pt x="7989" y="6394"/>
                    </a:cubicBezTo>
                    <a:lnTo>
                      <a:pt x="7989" y="2289"/>
                    </a:lnTo>
                    <a:cubicBezTo>
                      <a:pt x="7989" y="2191"/>
                      <a:pt x="7905" y="2108"/>
                      <a:pt x="7794" y="2108"/>
                    </a:cubicBezTo>
                    <a:lnTo>
                      <a:pt x="7448" y="2108"/>
                    </a:lnTo>
                    <a:cubicBezTo>
                      <a:pt x="7434" y="1942"/>
                      <a:pt x="7365" y="1790"/>
                      <a:pt x="7254" y="1664"/>
                    </a:cubicBezTo>
                    <a:close/>
                    <a:moveTo>
                      <a:pt x="4272" y="0"/>
                    </a:moveTo>
                    <a:cubicBezTo>
                      <a:pt x="3926" y="0"/>
                      <a:pt x="3593" y="111"/>
                      <a:pt x="3329" y="320"/>
                    </a:cubicBezTo>
                    <a:cubicBezTo>
                      <a:pt x="3107" y="514"/>
                      <a:pt x="2941" y="749"/>
                      <a:pt x="2844" y="1026"/>
                    </a:cubicBezTo>
                    <a:cubicBezTo>
                      <a:pt x="2663" y="1069"/>
                      <a:pt x="2484" y="1165"/>
                      <a:pt x="2345" y="1290"/>
                    </a:cubicBezTo>
                    <a:lnTo>
                      <a:pt x="1443" y="1290"/>
                    </a:lnTo>
                    <a:cubicBezTo>
                      <a:pt x="1027" y="1290"/>
                      <a:pt x="681" y="1637"/>
                      <a:pt x="681" y="2053"/>
                    </a:cubicBezTo>
                    <a:lnTo>
                      <a:pt x="681" y="6629"/>
                    </a:lnTo>
                    <a:cubicBezTo>
                      <a:pt x="681" y="6768"/>
                      <a:pt x="722" y="6906"/>
                      <a:pt x="792" y="7017"/>
                    </a:cubicBezTo>
                    <a:lnTo>
                      <a:pt x="195" y="7017"/>
                    </a:lnTo>
                    <a:cubicBezTo>
                      <a:pt x="84" y="7017"/>
                      <a:pt x="1" y="7101"/>
                      <a:pt x="1" y="7198"/>
                    </a:cubicBezTo>
                    <a:lnTo>
                      <a:pt x="1" y="7642"/>
                    </a:lnTo>
                    <a:cubicBezTo>
                      <a:pt x="1" y="8016"/>
                      <a:pt x="320" y="8321"/>
                      <a:pt x="694" y="8321"/>
                    </a:cubicBezTo>
                    <a:lnTo>
                      <a:pt x="3926" y="8321"/>
                    </a:lnTo>
                    <a:cubicBezTo>
                      <a:pt x="4037" y="8321"/>
                      <a:pt x="4120" y="8238"/>
                      <a:pt x="4120" y="8141"/>
                    </a:cubicBezTo>
                    <a:cubicBezTo>
                      <a:pt x="4120" y="8030"/>
                      <a:pt x="4037" y="7947"/>
                      <a:pt x="3926" y="7947"/>
                    </a:cubicBezTo>
                    <a:lnTo>
                      <a:pt x="694" y="7947"/>
                    </a:lnTo>
                    <a:cubicBezTo>
                      <a:pt x="514" y="7947"/>
                      <a:pt x="376" y="7808"/>
                      <a:pt x="376" y="7642"/>
                    </a:cubicBezTo>
                    <a:lnTo>
                      <a:pt x="376" y="7392"/>
                    </a:lnTo>
                    <a:lnTo>
                      <a:pt x="9098" y="7392"/>
                    </a:lnTo>
                    <a:lnTo>
                      <a:pt x="9098" y="7642"/>
                    </a:lnTo>
                    <a:cubicBezTo>
                      <a:pt x="9098" y="7808"/>
                      <a:pt x="8959" y="7947"/>
                      <a:pt x="8793" y="7947"/>
                    </a:cubicBezTo>
                    <a:lnTo>
                      <a:pt x="5562" y="7947"/>
                    </a:lnTo>
                    <a:cubicBezTo>
                      <a:pt x="5451" y="7947"/>
                      <a:pt x="5368" y="8030"/>
                      <a:pt x="5368" y="8141"/>
                    </a:cubicBezTo>
                    <a:cubicBezTo>
                      <a:pt x="5368" y="8238"/>
                      <a:pt x="5451" y="8321"/>
                      <a:pt x="5562" y="8321"/>
                    </a:cubicBezTo>
                    <a:lnTo>
                      <a:pt x="8793" y="8321"/>
                    </a:lnTo>
                    <a:cubicBezTo>
                      <a:pt x="9168" y="8321"/>
                      <a:pt x="9473" y="8016"/>
                      <a:pt x="9473" y="7642"/>
                    </a:cubicBezTo>
                    <a:lnTo>
                      <a:pt x="9473" y="7198"/>
                    </a:lnTo>
                    <a:cubicBezTo>
                      <a:pt x="9473" y="7101"/>
                      <a:pt x="9390" y="7017"/>
                      <a:pt x="9292" y="7017"/>
                    </a:cubicBezTo>
                    <a:lnTo>
                      <a:pt x="8696" y="7017"/>
                    </a:lnTo>
                    <a:cubicBezTo>
                      <a:pt x="8765" y="6906"/>
                      <a:pt x="8793" y="6768"/>
                      <a:pt x="8793" y="6629"/>
                    </a:cubicBezTo>
                    <a:lnTo>
                      <a:pt x="8793" y="2053"/>
                    </a:lnTo>
                    <a:cubicBezTo>
                      <a:pt x="8793" y="1637"/>
                      <a:pt x="8460" y="1290"/>
                      <a:pt x="8044" y="1290"/>
                    </a:cubicBezTo>
                    <a:lnTo>
                      <a:pt x="6588" y="1290"/>
                    </a:lnTo>
                    <a:cubicBezTo>
                      <a:pt x="6367" y="915"/>
                      <a:pt x="5964" y="666"/>
                      <a:pt x="5520" y="666"/>
                    </a:cubicBezTo>
                    <a:cubicBezTo>
                      <a:pt x="5243" y="250"/>
                      <a:pt x="4771" y="0"/>
                      <a:pt x="42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2"/>
              <p:cNvSpPr/>
              <p:nvPr/>
            </p:nvSpPr>
            <p:spPr>
              <a:xfrm>
                <a:off x="6400384" y="2359892"/>
                <a:ext cx="19216" cy="17499"/>
              </a:xfrm>
              <a:custGeom>
                <a:rect b="b" l="l" r="r" t="t"/>
                <a:pathLst>
                  <a:path extrusionOk="0" h="367" w="403">
                    <a:moveTo>
                      <a:pt x="192" y="0"/>
                    </a:moveTo>
                    <a:cubicBezTo>
                      <a:pt x="147" y="0"/>
                      <a:pt x="103" y="19"/>
                      <a:pt x="70" y="53"/>
                    </a:cubicBezTo>
                    <a:cubicBezTo>
                      <a:pt x="14" y="121"/>
                      <a:pt x="1" y="219"/>
                      <a:pt x="56" y="288"/>
                    </a:cubicBezTo>
                    <a:cubicBezTo>
                      <a:pt x="89" y="342"/>
                      <a:pt x="142" y="366"/>
                      <a:pt x="197" y="366"/>
                    </a:cubicBezTo>
                    <a:cubicBezTo>
                      <a:pt x="283" y="366"/>
                      <a:pt x="372" y="306"/>
                      <a:pt x="389" y="205"/>
                    </a:cubicBezTo>
                    <a:cubicBezTo>
                      <a:pt x="403" y="136"/>
                      <a:pt x="362" y="53"/>
                      <a:pt x="278" y="25"/>
                    </a:cubicBezTo>
                    <a:cubicBezTo>
                      <a:pt x="251" y="8"/>
                      <a:pt x="221" y="0"/>
                      <a:pt x="1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5" name="Google Shape;705;p42"/>
            <p:cNvGrpSpPr/>
            <p:nvPr/>
          </p:nvGrpSpPr>
          <p:grpSpPr>
            <a:xfrm>
              <a:off x="729630" y="975085"/>
              <a:ext cx="255615" cy="254967"/>
              <a:chOff x="6184139" y="1220827"/>
              <a:chExt cx="451696" cy="450552"/>
            </a:xfrm>
          </p:grpSpPr>
          <p:sp>
            <p:nvSpPr>
              <p:cNvPr id="706" name="Google Shape;706;p42"/>
              <p:cNvSpPr/>
              <p:nvPr/>
            </p:nvSpPr>
            <p:spPr>
              <a:xfrm>
                <a:off x="6353416" y="1390104"/>
                <a:ext cx="117776" cy="137087"/>
              </a:xfrm>
              <a:custGeom>
                <a:rect b="b" l="l" r="r" t="t"/>
                <a:pathLst>
                  <a:path extrusionOk="0" h="2875" w="2470">
                    <a:moveTo>
                      <a:pt x="916" y="1946"/>
                    </a:moveTo>
                    <a:cubicBezTo>
                      <a:pt x="1069" y="1946"/>
                      <a:pt x="1193" y="2070"/>
                      <a:pt x="1193" y="2224"/>
                    </a:cubicBezTo>
                    <a:cubicBezTo>
                      <a:pt x="1193" y="2376"/>
                      <a:pt x="1069" y="2501"/>
                      <a:pt x="916" y="2501"/>
                    </a:cubicBezTo>
                    <a:lnTo>
                      <a:pt x="666" y="2501"/>
                    </a:lnTo>
                    <a:cubicBezTo>
                      <a:pt x="500" y="2501"/>
                      <a:pt x="376" y="2376"/>
                      <a:pt x="376" y="2224"/>
                    </a:cubicBezTo>
                    <a:cubicBezTo>
                      <a:pt x="376" y="2070"/>
                      <a:pt x="500" y="1946"/>
                      <a:pt x="666" y="1946"/>
                    </a:cubicBezTo>
                    <a:close/>
                    <a:moveTo>
                      <a:pt x="1383" y="1"/>
                    </a:moveTo>
                    <a:cubicBezTo>
                      <a:pt x="1371" y="1"/>
                      <a:pt x="1358" y="2"/>
                      <a:pt x="1347" y="5"/>
                    </a:cubicBezTo>
                    <a:cubicBezTo>
                      <a:pt x="1263" y="18"/>
                      <a:pt x="1193" y="101"/>
                      <a:pt x="1193" y="184"/>
                    </a:cubicBezTo>
                    <a:lnTo>
                      <a:pt x="1193" y="1627"/>
                    </a:lnTo>
                    <a:cubicBezTo>
                      <a:pt x="1110" y="1599"/>
                      <a:pt x="1014" y="1571"/>
                      <a:pt x="916" y="1571"/>
                    </a:cubicBezTo>
                    <a:lnTo>
                      <a:pt x="666" y="1571"/>
                    </a:lnTo>
                    <a:cubicBezTo>
                      <a:pt x="320" y="1571"/>
                      <a:pt x="15" y="1849"/>
                      <a:pt x="15" y="2209"/>
                    </a:cubicBezTo>
                    <a:cubicBezTo>
                      <a:pt x="1" y="2570"/>
                      <a:pt x="293" y="2875"/>
                      <a:pt x="666" y="2875"/>
                    </a:cubicBezTo>
                    <a:lnTo>
                      <a:pt x="916" y="2875"/>
                    </a:lnTo>
                    <a:cubicBezTo>
                      <a:pt x="1277" y="2875"/>
                      <a:pt x="1568" y="2584"/>
                      <a:pt x="1568" y="2224"/>
                    </a:cubicBezTo>
                    <a:lnTo>
                      <a:pt x="1568" y="600"/>
                    </a:lnTo>
                    <a:cubicBezTo>
                      <a:pt x="1637" y="628"/>
                      <a:pt x="1707" y="670"/>
                      <a:pt x="1804" y="698"/>
                    </a:cubicBezTo>
                    <a:cubicBezTo>
                      <a:pt x="2026" y="767"/>
                      <a:pt x="2081" y="920"/>
                      <a:pt x="2081" y="933"/>
                    </a:cubicBezTo>
                    <a:lnTo>
                      <a:pt x="2095" y="948"/>
                    </a:lnTo>
                    <a:cubicBezTo>
                      <a:pt x="2118" y="1025"/>
                      <a:pt x="2183" y="1067"/>
                      <a:pt x="2259" y="1067"/>
                    </a:cubicBezTo>
                    <a:cubicBezTo>
                      <a:pt x="2278" y="1067"/>
                      <a:pt x="2297" y="1064"/>
                      <a:pt x="2317" y="1059"/>
                    </a:cubicBezTo>
                    <a:cubicBezTo>
                      <a:pt x="2414" y="1031"/>
                      <a:pt x="2469" y="933"/>
                      <a:pt x="2442" y="822"/>
                    </a:cubicBezTo>
                    <a:cubicBezTo>
                      <a:pt x="2401" y="698"/>
                      <a:pt x="2247" y="448"/>
                      <a:pt x="1915" y="337"/>
                    </a:cubicBezTo>
                    <a:cubicBezTo>
                      <a:pt x="1665" y="268"/>
                      <a:pt x="1554" y="101"/>
                      <a:pt x="1541" y="88"/>
                    </a:cubicBezTo>
                    <a:cubicBezTo>
                      <a:pt x="1506" y="30"/>
                      <a:pt x="1443" y="1"/>
                      <a:pt x="13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2"/>
              <p:cNvSpPr/>
              <p:nvPr/>
            </p:nvSpPr>
            <p:spPr>
              <a:xfrm>
                <a:off x="6184139" y="1227598"/>
                <a:ext cx="451696" cy="443781"/>
              </a:xfrm>
              <a:custGeom>
                <a:rect b="b" l="l" r="r" t="t"/>
                <a:pathLst>
                  <a:path extrusionOk="0" h="9307" w="9473">
                    <a:moveTo>
                      <a:pt x="4672" y="2941"/>
                    </a:moveTo>
                    <a:cubicBezTo>
                      <a:pt x="5194" y="2941"/>
                      <a:pt x="5714" y="3135"/>
                      <a:pt x="6103" y="3524"/>
                    </a:cubicBezTo>
                    <a:cubicBezTo>
                      <a:pt x="6894" y="4313"/>
                      <a:pt x="6894" y="5604"/>
                      <a:pt x="6103" y="6394"/>
                    </a:cubicBezTo>
                    <a:cubicBezTo>
                      <a:pt x="5708" y="6789"/>
                      <a:pt x="5188" y="6987"/>
                      <a:pt x="4667" y="6987"/>
                    </a:cubicBezTo>
                    <a:cubicBezTo>
                      <a:pt x="4147" y="6987"/>
                      <a:pt x="3627" y="6789"/>
                      <a:pt x="3232" y="6394"/>
                    </a:cubicBezTo>
                    <a:cubicBezTo>
                      <a:pt x="2441" y="5604"/>
                      <a:pt x="2441" y="4313"/>
                      <a:pt x="3232" y="3524"/>
                    </a:cubicBezTo>
                    <a:cubicBezTo>
                      <a:pt x="3627" y="3135"/>
                      <a:pt x="4151" y="2941"/>
                      <a:pt x="4672" y="2941"/>
                    </a:cubicBezTo>
                    <a:close/>
                    <a:moveTo>
                      <a:pt x="2726" y="6554"/>
                    </a:moveTo>
                    <a:cubicBezTo>
                      <a:pt x="2820" y="6554"/>
                      <a:pt x="2913" y="6588"/>
                      <a:pt x="2983" y="6658"/>
                    </a:cubicBezTo>
                    <a:cubicBezTo>
                      <a:pt x="3121" y="6796"/>
                      <a:pt x="3121" y="7018"/>
                      <a:pt x="2983" y="7157"/>
                    </a:cubicBezTo>
                    <a:lnTo>
                      <a:pt x="1720" y="8418"/>
                    </a:lnTo>
                    <a:lnTo>
                      <a:pt x="1208" y="7919"/>
                    </a:lnTo>
                    <a:lnTo>
                      <a:pt x="2469" y="6658"/>
                    </a:lnTo>
                    <a:cubicBezTo>
                      <a:pt x="2538" y="6588"/>
                      <a:pt x="2632" y="6554"/>
                      <a:pt x="2726" y="6554"/>
                    </a:cubicBezTo>
                    <a:close/>
                    <a:moveTo>
                      <a:pt x="944" y="8183"/>
                    </a:moveTo>
                    <a:lnTo>
                      <a:pt x="1457" y="8682"/>
                    </a:lnTo>
                    <a:lnTo>
                      <a:pt x="1304" y="8834"/>
                    </a:lnTo>
                    <a:cubicBezTo>
                      <a:pt x="1235" y="8904"/>
                      <a:pt x="1145" y="8938"/>
                      <a:pt x="1055" y="8938"/>
                    </a:cubicBezTo>
                    <a:cubicBezTo>
                      <a:pt x="964" y="8938"/>
                      <a:pt x="874" y="8904"/>
                      <a:pt x="805" y="8834"/>
                    </a:cubicBezTo>
                    <a:cubicBezTo>
                      <a:pt x="666" y="8696"/>
                      <a:pt x="666" y="8474"/>
                      <a:pt x="805" y="8335"/>
                    </a:cubicBezTo>
                    <a:lnTo>
                      <a:pt x="944" y="8183"/>
                    </a:lnTo>
                    <a:close/>
                    <a:moveTo>
                      <a:pt x="4718" y="1"/>
                    </a:moveTo>
                    <a:cubicBezTo>
                      <a:pt x="4642" y="1"/>
                      <a:pt x="4571" y="51"/>
                      <a:pt x="4549" y="125"/>
                    </a:cubicBezTo>
                    <a:cubicBezTo>
                      <a:pt x="4508" y="223"/>
                      <a:pt x="4564" y="320"/>
                      <a:pt x="4660" y="362"/>
                    </a:cubicBezTo>
                    <a:cubicBezTo>
                      <a:pt x="5146" y="541"/>
                      <a:pt x="5548" y="889"/>
                      <a:pt x="5797" y="1346"/>
                    </a:cubicBezTo>
                    <a:cubicBezTo>
                      <a:pt x="5834" y="1394"/>
                      <a:pt x="5890" y="1432"/>
                      <a:pt x="5950" y="1432"/>
                    </a:cubicBezTo>
                    <a:cubicBezTo>
                      <a:pt x="5959" y="1432"/>
                      <a:pt x="5969" y="1431"/>
                      <a:pt x="5978" y="1429"/>
                    </a:cubicBezTo>
                    <a:lnTo>
                      <a:pt x="6130" y="1429"/>
                    </a:lnTo>
                    <a:cubicBezTo>
                      <a:pt x="6824" y="1429"/>
                      <a:pt x="7462" y="1873"/>
                      <a:pt x="7711" y="2511"/>
                    </a:cubicBezTo>
                    <a:cubicBezTo>
                      <a:pt x="7739" y="2594"/>
                      <a:pt x="7822" y="2636"/>
                      <a:pt x="7905" y="2636"/>
                    </a:cubicBezTo>
                    <a:cubicBezTo>
                      <a:pt x="7947" y="2636"/>
                      <a:pt x="7975" y="2622"/>
                      <a:pt x="8016" y="2622"/>
                    </a:cubicBezTo>
                    <a:cubicBezTo>
                      <a:pt x="8613" y="2622"/>
                      <a:pt x="9098" y="3121"/>
                      <a:pt x="9098" y="3718"/>
                    </a:cubicBezTo>
                    <a:cubicBezTo>
                      <a:pt x="9098" y="4328"/>
                      <a:pt x="8613" y="4813"/>
                      <a:pt x="8016" y="4813"/>
                    </a:cubicBezTo>
                    <a:lnTo>
                      <a:pt x="7073" y="4813"/>
                    </a:lnTo>
                    <a:cubicBezTo>
                      <a:pt x="7004" y="3870"/>
                      <a:pt x="6380" y="3024"/>
                      <a:pt x="5492" y="2705"/>
                    </a:cubicBezTo>
                    <a:cubicBezTo>
                      <a:pt x="5230" y="2611"/>
                      <a:pt x="4957" y="2565"/>
                      <a:pt x="4687" y="2565"/>
                    </a:cubicBezTo>
                    <a:cubicBezTo>
                      <a:pt x="4001" y="2565"/>
                      <a:pt x="3329" y="2857"/>
                      <a:pt x="2872" y="3385"/>
                    </a:cubicBezTo>
                    <a:cubicBezTo>
                      <a:pt x="2705" y="3579"/>
                      <a:pt x="2567" y="3787"/>
                      <a:pt x="2456" y="4023"/>
                    </a:cubicBezTo>
                    <a:cubicBezTo>
                      <a:pt x="2358" y="4272"/>
                      <a:pt x="2289" y="4550"/>
                      <a:pt x="2275" y="4813"/>
                    </a:cubicBezTo>
                    <a:lnTo>
                      <a:pt x="1762" y="4813"/>
                    </a:lnTo>
                    <a:cubicBezTo>
                      <a:pt x="999" y="4813"/>
                      <a:pt x="376" y="4189"/>
                      <a:pt x="376" y="3426"/>
                    </a:cubicBezTo>
                    <a:cubicBezTo>
                      <a:pt x="376" y="2719"/>
                      <a:pt x="944" y="2109"/>
                      <a:pt x="1651" y="2054"/>
                    </a:cubicBezTo>
                    <a:cubicBezTo>
                      <a:pt x="1735" y="2039"/>
                      <a:pt x="1803" y="1984"/>
                      <a:pt x="1818" y="1900"/>
                    </a:cubicBezTo>
                    <a:cubicBezTo>
                      <a:pt x="1984" y="1194"/>
                      <a:pt x="2484" y="611"/>
                      <a:pt x="3177" y="362"/>
                    </a:cubicBezTo>
                    <a:cubicBezTo>
                      <a:pt x="3273" y="334"/>
                      <a:pt x="3316" y="223"/>
                      <a:pt x="3273" y="125"/>
                    </a:cubicBezTo>
                    <a:cubicBezTo>
                      <a:pt x="3251" y="48"/>
                      <a:pt x="3176" y="6"/>
                      <a:pt x="3098" y="6"/>
                    </a:cubicBezTo>
                    <a:cubicBezTo>
                      <a:pt x="3078" y="6"/>
                      <a:pt x="3058" y="9"/>
                      <a:pt x="3038" y="14"/>
                    </a:cubicBezTo>
                    <a:cubicBezTo>
                      <a:pt x="2650" y="153"/>
                      <a:pt x="2303" y="403"/>
                      <a:pt x="2025" y="722"/>
                    </a:cubicBezTo>
                    <a:cubicBezTo>
                      <a:pt x="1776" y="1000"/>
                      <a:pt x="1596" y="1332"/>
                      <a:pt x="1498" y="1693"/>
                    </a:cubicBezTo>
                    <a:cubicBezTo>
                      <a:pt x="653" y="1832"/>
                      <a:pt x="1" y="2581"/>
                      <a:pt x="1" y="3426"/>
                    </a:cubicBezTo>
                    <a:cubicBezTo>
                      <a:pt x="1" y="4397"/>
                      <a:pt x="792" y="5188"/>
                      <a:pt x="1762" y="5188"/>
                    </a:cubicBezTo>
                    <a:lnTo>
                      <a:pt x="2289" y="5188"/>
                    </a:lnTo>
                    <a:cubicBezTo>
                      <a:pt x="2317" y="5534"/>
                      <a:pt x="2428" y="5881"/>
                      <a:pt x="2608" y="6186"/>
                    </a:cubicBezTo>
                    <a:cubicBezTo>
                      <a:pt x="2469" y="6214"/>
                      <a:pt x="2330" y="6283"/>
                      <a:pt x="2206" y="6394"/>
                    </a:cubicBezTo>
                    <a:lnTo>
                      <a:pt x="542" y="8072"/>
                    </a:lnTo>
                    <a:cubicBezTo>
                      <a:pt x="250" y="8350"/>
                      <a:pt x="250" y="8807"/>
                      <a:pt x="542" y="9099"/>
                    </a:cubicBezTo>
                    <a:cubicBezTo>
                      <a:pt x="681" y="9237"/>
                      <a:pt x="868" y="9307"/>
                      <a:pt x="1055" y="9307"/>
                    </a:cubicBezTo>
                    <a:cubicBezTo>
                      <a:pt x="1242" y="9307"/>
                      <a:pt x="1430" y="9237"/>
                      <a:pt x="1568" y="9099"/>
                    </a:cubicBezTo>
                    <a:lnTo>
                      <a:pt x="3232" y="7420"/>
                    </a:lnTo>
                    <a:cubicBezTo>
                      <a:pt x="3343" y="7309"/>
                      <a:pt x="3412" y="7170"/>
                      <a:pt x="3440" y="7018"/>
                    </a:cubicBezTo>
                    <a:cubicBezTo>
                      <a:pt x="3815" y="7240"/>
                      <a:pt x="4244" y="7364"/>
                      <a:pt x="4675" y="7364"/>
                    </a:cubicBezTo>
                    <a:cubicBezTo>
                      <a:pt x="5285" y="7364"/>
                      <a:pt x="5895" y="7129"/>
                      <a:pt x="6367" y="6658"/>
                    </a:cubicBezTo>
                    <a:cubicBezTo>
                      <a:pt x="6783" y="6242"/>
                      <a:pt x="7004" y="5728"/>
                      <a:pt x="7060" y="5188"/>
                    </a:cubicBezTo>
                    <a:lnTo>
                      <a:pt x="8016" y="5188"/>
                    </a:lnTo>
                    <a:cubicBezTo>
                      <a:pt x="8821" y="5188"/>
                      <a:pt x="9473" y="4522"/>
                      <a:pt x="9473" y="3718"/>
                    </a:cubicBezTo>
                    <a:cubicBezTo>
                      <a:pt x="9473" y="2913"/>
                      <a:pt x="8821" y="2261"/>
                      <a:pt x="8016" y="2261"/>
                    </a:cubicBezTo>
                    <a:lnTo>
                      <a:pt x="8003" y="2261"/>
                    </a:lnTo>
                    <a:cubicBezTo>
                      <a:pt x="7670" y="1540"/>
                      <a:pt x="6935" y="1055"/>
                      <a:pt x="6130" y="1055"/>
                    </a:cubicBezTo>
                    <a:lnTo>
                      <a:pt x="6061" y="1055"/>
                    </a:lnTo>
                    <a:cubicBezTo>
                      <a:pt x="5770" y="569"/>
                      <a:pt x="5313" y="209"/>
                      <a:pt x="4786" y="14"/>
                    </a:cubicBezTo>
                    <a:cubicBezTo>
                      <a:pt x="4763" y="5"/>
                      <a:pt x="4740" y="1"/>
                      <a:pt x="47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2"/>
              <p:cNvSpPr/>
              <p:nvPr/>
            </p:nvSpPr>
            <p:spPr>
              <a:xfrm>
                <a:off x="6361570" y="1220827"/>
                <a:ext cx="19025" cy="17690"/>
              </a:xfrm>
              <a:custGeom>
                <a:rect b="b" l="l" r="r" t="t"/>
                <a:pathLst>
                  <a:path extrusionOk="0" h="371" w="399">
                    <a:moveTo>
                      <a:pt x="187" y="1"/>
                    </a:moveTo>
                    <a:cubicBezTo>
                      <a:pt x="174" y="1"/>
                      <a:pt x="161" y="2"/>
                      <a:pt x="149" y="4"/>
                    </a:cubicBezTo>
                    <a:cubicBezTo>
                      <a:pt x="79" y="32"/>
                      <a:pt x="24" y="101"/>
                      <a:pt x="11" y="171"/>
                    </a:cubicBezTo>
                    <a:cubicBezTo>
                      <a:pt x="1" y="288"/>
                      <a:pt x="101" y="370"/>
                      <a:pt x="200" y="370"/>
                    </a:cubicBezTo>
                    <a:cubicBezTo>
                      <a:pt x="241" y="370"/>
                      <a:pt x="283" y="356"/>
                      <a:pt x="316" y="323"/>
                    </a:cubicBezTo>
                    <a:cubicBezTo>
                      <a:pt x="385" y="267"/>
                      <a:pt x="399" y="156"/>
                      <a:pt x="357" y="88"/>
                    </a:cubicBezTo>
                    <a:cubicBezTo>
                      <a:pt x="323" y="30"/>
                      <a:pt x="250" y="1"/>
                      <a:pt x="1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9" name="Google Shape;709;p42"/>
            <p:cNvGrpSpPr/>
            <p:nvPr/>
          </p:nvGrpSpPr>
          <p:grpSpPr>
            <a:xfrm>
              <a:off x="723837" y="1482615"/>
              <a:ext cx="267223" cy="233165"/>
              <a:chOff x="6908262" y="1240186"/>
              <a:chExt cx="472209" cy="412024"/>
            </a:xfrm>
          </p:grpSpPr>
          <p:sp>
            <p:nvSpPr>
              <p:cNvPr id="710" name="Google Shape;710;p42"/>
              <p:cNvSpPr/>
              <p:nvPr/>
            </p:nvSpPr>
            <p:spPr>
              <a:xfrm>
                <a:off x="7105958" y="1594618"/>
                <a:ext cx="76769" cy="17929"/>
              </a:xfrm>
              <a:custGeom>
                <a:rect b="b" l="l" r="r" t="t"/>
                <a:pathLst>
                  <a:path extrusionOk="0" h="376" w="1610">
                    <a:moveTo>
                      <a:pt x="181" y="0"/>
                    </a:moveTo>
                    <a:cubicBezTo>
                      <a:pt x="84" y="0"/>
                      <a:pt x="1" y="84"/>
                      <a:pt x="1" y="181"/>
                    </a:cubicBezTo>
                    <a:cubicBezTo>
                      <a:pt x="1" y="292"/>
                      <a:pt x="84" y="375"/>
                      <a:pt x="181" y="375"/>
                    </a:cubicBezTo>
                    <a:lnTo>
                      <a:pt x="1429" y="375"/>
                    </a:lnTo>
                    <a:cubicBezTo>
                      <a:pt x="1540" y="375"/>
                      <a:pt x="1609" y="292"/>
                      <a:pt x="1609" y="181"/>
                    </a:cubicBezTo>
                    <a:cubicBezTo>
                      <a:pt x="1609" y="84"/>
                      <a:pt x="1540" y="0"/>
                      <a:pt x="14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2"/>
              <p:cNvSpPr/>
              <p:nvPr/>
            </p:nvSpPr>
            <p:spPr>
              <a:xfrm>
                <a:off x="7080209" y="1365642"/>
                <a:ext cx="136229" cy="159593"/>
              </a:xfrm>
              <a:custGeom>
                <a:rect b="b" l="l" r="r" t="t"/>
                <a:pathLst>
                  <a:path extrusionOk="0" h="3347" w="2857">
                    <a:moveTo>
                      <a:pt x="1054" y="2237"/>
                    </a:moveTo>
                    <a:cubicBezTo>
                      <a:pt x="1262" y="2237"/>
                      <a:pt x="1415" y="2404"/>
                      <a:pt x="1415" y="2598"/>
                    </a:cubicBezTo>
                    <a:lnTo>
                      <a:pt x="1415" y="2611"/>
                    </a:lnTo>
                    <a:cubicBezTo>
                      <a:pt x="1415" y="2820"/>
                      <a:pt x="1262" y="2972"/>
                      <a:pt x="1054" y="2972"/>
                    </a:cubicBezTo>
                    <a:lnTo>
                      <a:pt x="735" y="2972"/>
                    </a:lnTo>
                    <a:cubicBezTo>
                      <a:pt x="541" y="2972"/>
                      <a:pt x="374" y="2820"/>
                      <a:pt x="374" y="2611"/>
                    </a:cubicBezTo>
                    <a:lnTo>
                      <a:pt x="374" y="2598"/>
                    </a:lnTo>
                    <a:cubicBezTo>
                      <a:pt x="374" y="2404"/>
                      <a:pt x="541" y="2237"/>
                      <a:pt x="735" y="2237"/>
                    </a:cubicBezTo>
                    <a:close/>
                    <a:moveTo>
                      <a:pt x="1594" y="1"/>
                    </a:moveTo>
                    <a:cubicBezTo>
                      <a:pt x="1580" y="1"/>
                      <a:pt x="1567" y="2"/>
                      <a:pt x="1553" y="4"/>
                    </a:cubicBezTo>
                    <a:cubicBezTo>
                      <a:pt x="1470" y="32"/>
                      <a:pt x="1415" y="102"/>
                      <a:pt x="1415" y="185"/>
                    </a:cubicBezTo>
                    <a:lnTo>
                      <a:pt x="1415" y="1960"/>
                    </a:lnTo>
                    <a:cubicBezTo>
                      <a:pt x="1317" y="1904"/>
                      <a:pt x="1193" y="1862"/>
                      <a:pt x="1054" y="1862"/>
                    </a:cubicBezTo>
                    <a:lnTo>
                      <a:pt x="735" y="1862"/>
                    </a:lnTo>
                    <a:cubicBezTo>
                      <a:pt x="333" y="1862"/>
                      <a:pt x="0" y="2195"/>
                      <a:pt x="0" y="2598"/>
                    </a:cubicBezTo>
                    <a:lnTo>
                      <a:pt x="0" y="2611"/>
                    </a:lnTo>
                    <a:cubicBezTo>
                      <a:pt x="0" y="3014"/>
                      <a:pt x="333" y="3347"/>
                      <a:pt x="735" y="3347"/>
                    </a:cubicBezTo>
                    <a:lnTo>
                      <a:pt x="1054" y="3347"/>
                    </a:lnTo>
                    <a:cubicBezTo>
                      <a:pt x="1456" y="3347"/>
                      <a:pt x="1789" y="3014"/>
                      <a:pt x="1789" y="2611"/>
                    </a:cubicBezTo>
                    <a:lnTo>
                      <a:pt x="1789" y="2598"/>
                    </a:lnTo>
                    <a:lnTo>
                      <a:pt x="1789" y="614"/>
                    </a:lnTo>
                    <a:cubicBezTo>
                      <a:pt x="1872" y="670"/>
                      <a:pt x="1983" y="725"/>
                      <a:pt x="2108" y="767"/>
                    </a:cubicBezTo>
                    <a:cubicBezTo>
                      <a:pt x="2399" y="850"/>
                      <a:pt x="2469" y="1058"/>
                      <a:pt x="2469" y="1058"/>
                    </a:cubicBezTo>
                    <a:lnTo>
                      <a:pt x="2482" y="1086"/>
                    </a:lnTo>
                    <a:cubicBezTo>
                      <a:pt x="2505" y="1154"/>
                      <a:pt x="2575" y="1204"/>
                      <a:pt x="2645" y="1204"/>
                    </a:cubicBezTo>
                    <a:cubicBezTo>
                      <a:pt x="2661" y="1204"/>
                      <a:pt x="2676" y="1202"/>
                      <a:pt x="2691" y="1197"/>
                    </a:cubicBezTo>
                    <a:cubicBezTo>
                      <a:pt x="2802" y="1183"/>
                      <a:pt x="2857" y="1072"/>
                      <a:pt x="2829" y="975"/>
                    </a:cubicBezTo>
                    <a:lnTo>
                      <a:pt x="2829" y="961"/>
                    </a:lnTo>
                    <a:cubicBezTo>
                      <a:pt x="2787" y="808"/>
                      <a:pt x="2607" y="531"/>
                      <a:pt x="2219" y="407"/>
                    </a:cubicBezTo>
                    <a:cubicBezTo>
                      <a:pt x="1914" y="309"/>
                      <a:pt x="1775" y="115"/>
                      <a:pt x="1761" y="87"/>
                    </a:cubicBezTo>
                    <a:cubicBezTo>
                      <a:pt x="1726" y="30"/>
                      <a:pt x="1663" y="1"/>
                      <a:pt x="15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2"/>
              <p:cNvSpPr/>
              <p:nvPr/>
            </p:nvSpPr>
            <p:spPr>
              <a:xfrm>
                <a:off x="7019365" y="1240186"/>
                <a:ext cx="249999" cy="412024"/>
              </a:xfrm>
              <a:custGeom>
                <a:rect b="b" l="l" r="r" t="t"/>
                <a:pathLst>
                  <a:path extrusionOk="0" h="8641" w="5243">
                    <a:moveTo>
                      <a:pt x="3578" y="361"/>
                    </a:moveTo>
                    <a:lnTo>
                      <a:pt x="3578" y="403"/>
                    </a:lnTo>
                    <a:lnTo>
                      <a:pt x="3578" y="666"/>
                    </a:lnTo>
                    <a:cubicBezTo>
                      <a:pt x="3578" y="736"/>
                      <a:pt x="3523" y="791"/>
                      <a:pt x="3453" y="791"/>
                    </a:cubicBezTo>
                    <a:lnTo>
                      <a:pt x="1803" y="791"/>
                    </a:lnTo>
                    <a:cubicBezTo>
                      <a:pt x="1720" y="791"/>
                      <a:pt x="1665" y="736"/>
                      <a:pt x="1665" y="666"/>
                    </a:cubicBezTo>
                    <a:lnTo>
                      <a:pt x="1665" y="403"/>
                    </a:lnTo>
                    <a:lnTo>
                      <a:pt x="1665" y="361"/>
                    </a:lnTo>
                    <a:close/>
                    <a:moveTo>
                      <a:pt x="832" y="0"/>
                    </a:moveTo>
                    <a:cubicBezTo>
                      <a:pt x="374" y="0"/>
                      <a:pt x="0" y="375"/>
                      <a:pt x="0" y="832"/>
                    </a:cubicBezTo>
                    <a:lnTo>
                      <a:pt x="0" y="1636"/>
                    </a:lnTo>
                    <a:cubicBezTo>
                      <a:pt x="0" y="1747"/>
                      <a:pt x="84" y="1831"/>
                      <a:pt x="180" y="1831"/>
                    </a:cubicBezTo>
                    <a:cubicBezTo>
                      <a:pt x="291" y="1831"/>
                      <a:pt x="374" y="1747"/>
                      <a:pt x="374" y="1636"/>
                    </a:cubicBezTo>
                    <a:lnTo>
                      <a:pt x="374" y="832"/>
                    </a:lnTo>
                    <a:cubicBezTo>
                      <a:pt x="374" y="569"/>
                      <a:pt x="568" y="361"/>
                      <a:pt x="832" y="361"/>
                    </a:cubicBezTo>
                    <a:lnTo>
                      <a:pt x="1262" y="361"/>
                    </a:lnTo>
                    <a:cubicBezTo>
                      <a:pt x="1276" y="361"/>
                      <a:pt x="1290" y="388"/>
                      <a:pt x="1290" y="403"/>
                    </a:cubicBezTo>
                    <a:lnTo>
                      <a:pt x="1290" y="666"/>
                    </a:lnTo>
                    <a:cubicBezTo>
                      <a:pt x="1290" y="943"/>
                      <a:pt x="1526" y="1165"/>
                      <a:pt x="1803" y="1165"/>
                    </a:cubicBezTo>
                    <a:lnTo>
                      <a:pt x="3453" y="1165"/>
                    </a:lnTo>
                    <a:cubicBezTo>
                      <a:pt x="3730" y="1165"/>
                      <a:pt x="3952" y="943"/>
                      <a:pt x="3952" y="666"/>
                    </a:cubicBezTo>
                    <a:lnTo>
                      <a:pt x="3952" y="403"/>
                    </a:lnTo>
                    <a:cubicBezTo>
                      <a:pt x="3952" y="388"/>
                      <a:pt x="3967" y="361"/>
                      <a:pt x="3994" y="361"/>
                    </a:cubicBezTo>
                    <a:lnTo>
                      <a:pt x="4410" y="361"/>
                    </a:lnTo>
                    <a:cubicBezTo>
                      <a:pt x="4673" y="361"/>
                      <a:pt x="4882" y="569"/>
                      <a:pt x="4882" y="832"/>
                    </a:cubicBezTo>
                    <a:lnTo>
                      <a:pt x="4882" y="7808"/>
                    </a:lnTo>
                    <a:cubicBezTo>
                      <a:pt x="4882" y="8058"/>
                      <a:pt x="4673" y="8265"/>
                      <a:pt x="4410" y="8265"/>
                    </a:cubicBezTo>
                    <a:lnTo>
                      <a:pt x="832" y="8265"/>
                    </a:lnTo>
                    <a:cubicBezTo>
                      <a:pt x="583" y="8265"/>
                      <a:pt x="374" y="8058"/>
                      <a:pt x="374" y="7808"/>
                    </a:cubicBezTo>
                    <a:lnTo>
                      <a:pt x="374" y="3273"/>
                    </a:lnTo>
                    <a:cubicBezTo>
                      <a:pt x="374" y="3162"/>
                      <a:pt x="291" y="3079"/>
                      <a:pt x="180" y="3079"/>
                    </a:cubicBezTo>
                    <a:cubicBezTo>
                      <a:pt x="84" y="3079"/>
                      <a:pt x="0" y="3162"/>
                      <a:pt x="0" y="3273"/>
                    </a:cubicBezTo>
                    <a:lnTo>
                      <a:pt x="0" y="7808"/>
                    </a:lnTo>
                    <a:cubicBezTo>
                      <a:pt x="0" y="8265"/>
                      <a:pt x="374" y="8640"/>
                      <a:pt x="832" y="8640"/>
                    </a:cubicBezTo>
                    <a:lnTo>
                      <a:pt x="4410" y="8640"/>
                    </a:lnTo>
                    <a:cubicBezTo>
                      <a:pt x="4882" y="8640"/>
                      <a:pt x="5242" y="8265"/>
                      <a:pt x="5242" y="7808"/>
                    </a:cubicBezTo>
                    <a:lnTo>
                      <a:pt x="5242" y="832"/>
                    </a:lnTo>
                    <a:cubicBezTo>
                      <a:pt x="5242" y="375"/>
                      <a:pt x="4882" y="0"/>
                      <a:pt x="44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2"/>
              <p:cNvSpPr/>
              <p:nvPr/>
            </p:nvSpPr>
            <p:spPr>
              <a:xfrm>
                <a:off x="6955183" y="1401691"/>
                <a:ext cx="41722" cy="97606"/>
              </a:xfrm>
              <a:custGeom>
                <a:rect b="b" l="l" r="r" t="t"/>
                <a:pathLst>
                  <a:path extrusionOk="0" h="2047" w="875">
                    <a:moveTo>
                      <a:pt x="668" y="1"/>
                    </a:moveTo>
                    <a:cubicBezTo>
                      <a:pt x="621" y="1"/>
                      <a:pt x="576" y="18"/>
                      <a:pt x="542" y="52"/>
                    </a:cubicBezTo>
                    <a:cubicBezTo>
                      <a:pt x="1" y="594"/>
                      <a:pt x="1" y="1454"/>
                      <a:pt x="542" y="1994"/>
                    </a:cubicBezTo>
                    <a:cubicBezTo>
                      <a:pt x="576" y="2029"/>
                      <a:pt x="625" y="2046"/>
                      <a:pt x="673" y="2046"/>
                    </a:cubicBezTo>
                    <a:cubicBezTo>
                      <a:pt x="722" y="2046"/>
                      <a:pt x="771" y="2029"/>
                      <a:pt x="805" y="1994"/>
                    </a:cubicBezTo>
                    <a:cubicBezTo>
                      <a:pt x="875" y="1911"/>
                      <a:pt x="875" y="1800"/>
                      <a:pt x="805" y="1731"/>
                    </a:cubicBezTo>
                    <a:cubicBezTo>
                      <a:pt x="417" y="1343"/>
                      <a:pt x="417" y="705"/>
                      <a:pt x="805" y="316"/>
                    </a:cubicBezTo>
                    <a:cubicBezTo>
                      <a:pt x="875" y="246"/>
                      <a:pt x="875" y="122"/>
                      <a:pt x="805" y="52"/>
                    </a:cubicBezTo>
                    <a:cubicBezTo>
                      <a:pt x="763" y="18"/>
                      <a:pt x="715" y="1"/>
                      <a:pt x="6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2"/>
              <p:cNvSpPr/>
              <p:nvPr/>
            </p:nvSpPr>
            <p:spPr>
              <a:xfrm>
                <a:off x="6908262" y="1371269"/>
                <a:ext cx="58220" cy="158592"/>
              </a:xfrm>
              <a:custGeom>
                <a:rect b="b" l="l" r="r" t="t"/>
                <a:pathLst>
                  <a:path extrusionOk="0" h="3326" w="1221">
                    <a:moveTo>
                      <a:pt x="1014" y="1"/>
                    </a:moveTo>
                    <a:cubicBezTo>
                      <a:pt x="967" y="1"/>
                      <a:pt x="922" y="18"/>
                      <a:pt x="888" y="52"/>
                    </a:cubicBezTo>
                    <a:cubicBezTo>
                      <a:pt x="1" y="940"/>
                      <a:pt x="1" y="2382"/>
                      <a:pt x="888" y="3270"/>
                    </a:cubicBezTo>
                    <a:cubicBezTo>
                      <a:pt x="916" y="3297"/>
                      <a:pt x="971" y="3325"/>
                      <a:pt x="1012" y="3325"/>
                    </a:cubicBezTo>
                    <a:cubicBezTo>
                      <a:pt x="1068" y="3325"/>
                      <a:pt x="1110" y="3297"/>
                      <a:pt x="1151" y="3270"/>
                    </a:cubicBezTo>
                    <a:cubicBezTo>
                      <a:pt x="1221" y="3201"/>
                      <a:pt x="1221" y="3076"/>
                      <a:pt x="1151" y="3007"/>
                    </a:cubicBezTo>
                    <a:cubicBezTo>
                      <a:pt x="402" y="2258"/>
                      <a:pt x="402" y="1051"/>
                      <a:pt x="1151" y="316"/>
                    </a:cubicBezTo>
                    <a:cubicBezTo>
                      <a:pt x="1221" y="247"/>
                      <a:pt x="1221" y="122"/>
                      <a:pt x="1151" y="52"/>
                    </a:cubicBezTo>
                    <a:cubicBezTo>
                      <a:pt x="1109" y="18"/>
                      <a:pt x="1061" y="1"/>
                      <a:pt x="10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2"/>
              <p:cNvSpPr/>
              <p:nvPr/>
            </p:nvSpPr>
            <p:spPr>
              <a:xfrm>
                <a:off x="7291781" y="1401691"/>
                <a:ext cx="41722" cy="97606"/>
              </a:xfrm>
              <a:custGeom>
                <a:rect b="b" l="l" r="r" t="t"/>
                <a:pathLst>
                  <a:path extrusionOk="0" h="2047" w="875">
                    <a:moveTo>
                      <a:pt x="210" y="1"/>
                    </a:moveTo>
                    <a:cubicBezTo>
                      <a:pt x="163" y="1"/>
                      <a:pt x="119" y="18"/>
                      <a:pt x="84" y="52"/>
                    </a:cubicBezTo>
                    <a:cubicBezTo>
                      <a:pt x="1" y="122"/>
                      <a:pt x="1" y="246"/>
                      <a:pt x="84" y="316"/>
                    </a:cubicBezTo>
                    <a:cubicBezTo>
                      <a:pt x="472" y="705"/>
                      <a:pt x="472" y="1343"/>
                      <a:pt x="84" y="1731"/>
                    </a:cubicBezTo>
                    <a:cubicBezTo>
                      <a:pt x="1" y="1800"/>
                      <a:pt x="1" y="1911"/>
                      <a:pt x="84" y="1994"/>
                    </a:cubicBezTo>
                    <a:cubicBezTo>
                      <a:pt x="119" y="2029"/>
                      <a:pt x="163" y="2046"/>
                      <a:pt x="210" y="2046"/>
                    </a:cubicBezTo>
                    <a:cubicBezTo>
                      <a:pt x="257" y="2046"/>
                      <a:pt x="305" y="2029"/>
                      <a:pt x="347" y="1994"/>
                    </a:cubicBezTo>
                    <a:cubicBezTo>
                      <a:pt x="874" y="1454"/>
                      <a:pt x="874" y="594"/>
                      <a:pt x="347" y="52"/>
                    </a:cubicBezTo>
                    <a:cubicBezTo>
                      <a:pt x="305" y="18"/>
                      <a:pt x="257" y="1"/>
                      <a:pt x="2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2"/>
              <p:cNvSpPr/>
              <p:nvPr/>
            </p:nvSpPr>
            <p:spPr>
              <a:xfrm>
                <a:off x="7322871" y="1371269"/>
                <a:ext cx="57600" cy="158449"/>
              </a:xfrm>
              <a:custGeom>
                <a:rect b="b" l="l" r="r" t="t"/>
                <a:pathLst>
                  <a:path extrusionOk="0" h="3323" w="1208">
                    <a:moveTo>
                      <a:pt x="196" y="1"/>
                    </a:moveTo>
                    <a:cubicBezTo>
                      <a:pt x="149" y="1"/>
                      <a:pt x="104" y="18"/>
                      <a:pt x="70" y="52"/>
                    </a:cubicBezTo>
                    <a:cubicBezTo>
                      <a:pt x="0" y="122"/>
                      <a:pt x="0" y="247"/>
                      <a:pt x="70" y="316"/>
                    </a:cubicBezTo>
                    <a:cubicBezTo>
                      <a:pt x="805" y="1051"/>
                      <a:pt x="805" y="2258"/>
                      <a:pt x="70" y="3007"/>
                    </a:cubicBezTo>
                    <a:cubicBezTo>
                      <a:pt x="0" y="3076"/>
                      <a:pt x="0" y="3201"/>
                      <a:pt x="70" y="3270"/>
                    </a:cubicBezTo>
                    <a:cubicBezTo>
                      <a:pt x="104" y="3305"/>
                      <a:pt x="149" y="3322"/>
                      <a:pt x="196" y="3322"/>
                    </a:cubicBezTo>
                    <a:cubicBezTo>
                      <a:pt x="243" y="3322"/>
                      <a:pt x="291" y="3305"/>
                      <a:pt x="333" y="3270"/>
                    </a:cubicBezTo>
                    <a:cubicBezTo>
                      <a:pt x="1207" y="2382"/>
                      <a:pt x="1207" y="940"/>
                      <a:pt x="333" y="52"/>
                    </a:cubicBezTo>
                    <a:cubicBezTo>
                      <a:pt x="291" y="18"/>
                      <a:pt x="243" y="1"/>
                      <a:pt x="1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2"/>
              <p:cNvSpPr/>
              <p:nvPr/>
            </p:nvSpPr>
            <p:spPr>
              <a:xfrm>
                <a:off x="7018030" y="1348476"/>
                <a:ext cx="19502" cy="17786"/>
              </a:xfrm>
              <a:custGeom>
                <a:rect b="b" l="l" r="r" t="t"/>
                <a:pathLst>
                  <a:path extrusionOk="0" h="373" w="409">
                    <a:moveTo>
                      <a:pt x="207" y="1"/>
                    </a:moveTo>
                    <a:cubicBezTo>
                      <a:pt x="168" y="1"/>
                      <a:pt x="128" y="14"/>
                      <a:pt x="97" y="46"/>
                    </a:cubicBezTo>
                    <a:cubicBezTo>
                      <a:pt x="14" y="101"/>
                      <a:pt x="1" y="212"/>
                      <a:pt x="56" y="295"/>
                    </a:cubicBezTo>
                    <a:cubicBezTo>
                      <a:pt x="93" y="348"/>
                      <a:pt x="148" y="373"/>
                      <a:pt x="204" y="373"/>
                    </a:cubicBezTo>
                    <a:cubicBezTo>
                      <a:pt x="292" y="373"/>
                      <a:pt x="380" y="309"/>
                      <a:pt x="389" y="198"/>
                    </a:cubicBezTo>
                    <a:cubicBezTo>
                      <a:pt x="409" y="88"/>
                      <a:pt x="307"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18" name="Google Shape;718;p42"/>
            <p:cNvCxnSpPr/>
            <p:nvPr/>
          </p:nvCxnSpPr>
          <p:spPr>
            <a:xfrm>
              <a:off x="729625" y="1355100"/>
              <a:ext cx="255600" cy="0"/>
            </a:xfrm>
            <a:prstGeom prst="straightConnector1">
              <a:avLst/>
            </a:prstGeom>
            <a:noFill/>
            <a:ln cap="flat" cmpd="sng" w="9525">
              <a:solidFill>
                <a:schemeClr val="dk1"/>
              </a:solidFill>
              <a:prstDash val="solid"/>
              <a:round/>
              <a:headEnd len="med" w="med" type="none"/>
              <a:tailEnd len="med" w="med" type="none"/>
            </a:ln>
          </p:spPr>
        </p:cxnSp>
        <p:cxnSp>
          <p:nvCxnSpPr>
            <p:cNvPr id="719" name="Google Shape;719;p42"/>
            <p:cNvCxnSpPr/>
            <p:nvPr/>
          </p:nvCxnSpPr>
          <p:spPr>
            <a:xfrm>
              <a:off x="729625" y="1845525"/>
              <a:ext cx="255600" cy="0"/>
            </a:xfrm>
            <a:prstGeom prst="straightConnector1">
              <a:avLst/>
            </a:prstGeom>
            <a:noFill/>
            <a:ln cap="flat" cmpd="sng" w="9525">
              <a:solidFill>
                <a:schemeClr val="dk1"/>
              </a:solidFill>
              <a:prstDash val="solid"/>
              <a:round/>
              <a:headEnd len="med" w="med" type="none"/>
              <a:tailEnd len="med" w="med" type="none"/>
            </a:ln>
          </p:spPr>
        </p:cxnSp>
      </p:grpSp>
      <p:sp>
        <p:nvSpPr>
          <p:cNvPr id="720" name="Google Shape;720;p42"/>
          <p:cNvSpPr txBox="1"/>
          <p:nvPr>
            <p:ph idx="1" type="body"/>
          </p:nvPr>
        </p:nvSpPr>
        <p:spPr>
          <a:xfrm>
            <a:off x="1650650" y="1001825"/>
            <a:ext cx="6773400" cy="3879300"/>
          </a:xfrm>
          <a:prstGeom prst="rect">
            <a:avLst/>
          </a:prstGeom>
        </p:spPr>
        <p:txBody>
          <a:bodyPr anchorCtr="0" anchor="t" bIns="0" lIns="91425" spcFirstLastPara="1" rIns="91425" wrap="square" tIns="0">
            <a:noAutofit/>
          </a:bodyPr>
          <a:lstStyle/>
          <a:p>
            <a:pPr indent="-304800" lvl="0" marL="457200" rtl="0" algn="l">
              <a:spcBef>
                <a:spcPts val="0"/>
              </a:spcBef>
              <a:spcAft>
                <a:spcPts val="0"/>
              </a:spcAft>
              <a:buClr>
                <a:schemeClr val="dk1"/>
              </a:buClr>
              <a:buSzPts val="1200"/>
              <a:buFont typeface="Metrophobic"/>
              <a:buChar char="●"/>
            </a:pPr>
            <a:r>
              <a:rPr lang="en"/>
              <a:t>Additional </a:t>
            </a:r>
            <a:r>
              <a:rPr lang="en" u="sng">
                <a:hlinkClick r:id="rId3"/>
              </a:rPr>
              <a:t>artifacts</a:t>
            </a:r>
            <a:r>
              <a:rPr lang="en"/>
              <a:t> from Yifan’s interview</a:t>
            </a:r>
            <a:endParaRPr/>
          </a:p>
          <a:p>
            <a:pPr indent="-304800" lvl="0" marL="457200" rtl="0" algn="l">
              <a:spcBef>
                <a:spcPts val="1600"/>
              </a:spcBef>
              <a:spcAft>
                <a:spcPts val="0"/>
              </a:spcAft>
              <a:buClr>
                <a:schemeClr val="dk1"/>
              </a:buClr>
              <a:buSzPts val="1200"/>
              <a:buChar char="●"/>
            </a:pPr>
            <a:r>
              <a:rPr lang="en"/>
              <a:t>Additional </a:t>
            </a:r>
            <a:r>
              <a:rPr lang="en" u="sng">
                <a:hlinkClick r:id="rId4"/>
              </a:rPr>
              <a:t>artifacts</a:t>
            </a:r>
            <a:r>
              <a:rPr lang="en"/>
              <a:t> from a third (optional) interview, Michael Prosinski</a:t>
            </a:r>
            <a:endParaRPr/>
          </a:p>
          <a:p>
            <a:pPr indent="-304800" lvl="0" marL="457200" rtl="0" algn="l">
              <a:spcBef>
                <a:spcPts val="1600"/>
              </a:spcBef>
              <a:spcAft>
                <a:spcPts val="0"/>
              </a:spcAft>
              <a:buClr>
                <a:schemeClr val="dk1"/>
              </a:buClr>
              <a:buSzPts val="1200"/>
              <a:buChar char="●"/>
            </a:pPr>
            <a:r>
              <a:rPr lang="en"/>
              <a:t>Miro board containing all of the HMW for Diana: </a:t>
            </a:r>
            <a:r>
              <a:rPr lang="en" u="sng">
                <a:hlinkClick r:id="rId5"/>
              </a:rPr>
              <a:t>https://miro.com/app/board/uXjVNcCr_5w=/?share_link_id=361450612271</a:t>
            </a:r>
            <a:endParaRPr/>
          </a:p>
          <a:p>
            <a:pPr indent="-304800" lvl="0" marL="457200" rtl="0" algn="l">
              <a:spcBef>
                <a:spcPts val="1600"/>
              </a:spcBef>
              <a:spcAft>
                <a:spcPts val="0"/>
              </a:spcAft>
              <a:buClr>
                <a:schemeClr val="dk1"/>
              </a:buClr>
              <a:buSzPts val="1200"/>
              <a:buChar char="●"/>
            </a:pPr>
            <a:r>
              <a:rPr lang="en"/>
              <a:t>Miro board containing all of the HMW for Joseph: </a:t>
            </a:r>
            <a:r>
              <a:rPr lang="en" u="sng">
                <a:hlinkClick r:id="rId6"/>
              </a:rPr>
              <a:t>https://miro.com/app/board/uXjVNcCr_Uw=/?share_link_id=599444880505</a:t>
            </a:r>
            <a:endParaRPr/>
          </a:p>
          <a:p>
            <a:pPr indent="-304800" lvl="0" marL="457200" rtl="0" algn="l">
              <a:spcBef>
                <a:spcPts val="1600"/>
              </a:spcBef>
              <a:spcAft>
                <a:spcPts val="0"/>
              </a:spcAft>
              <a:buClr>
                <a:schemeClr val="dk1"/>
              </a:buClr>
              <a:buSzPts val="1200"/>
              <a:buChar char="●"/>
            </a:pPr>
            <a:r>
              <a:rPr lang="en" u="sng">
                <a:hlinkClick r:id="rId7"/>
              </a:rPr>
              <a:t>POV Brainstorming</a:t>
            </a:r>
            <a:endParaRPr/>
          </a:p>
          <a:p>
            <a:pPr indent="-304800" lvl="0" marL="457200" rtl="0" algn="l">
              <a:spcBef>
                <a:spcPts val="1600"/>
              </a:spcBef>
              <a:spcAft>
                <a:spcPts val="0"/>
              </a:spcAft>
              <a:buClr>
                <a:schemeClr val="dk1"/>
              </a:buClr>
              <a:buSzPts val="1200"/>
              <a:buChar char="●"/>
            </a:pPr>
            <a:r>
              <a:rPr lang="en" u="sng">
                <a:hlinkClick r:id="rId8"/>
              </a:rPr>
              <a:t>HMW Brainstorming</a:t>
            </a:r>
            <a:endParaRPr/>
          </a:p>
          <a:p>
            <a:pPr indent="-304800" lvl="0" marL="457200" rtl="0" algn="l">
              <a:spcBef>
                <a:spcPts val="1600"/>
              </a:spcBef>
              <a:spcAft>
                <a:spcPts val="0"/>
              </a:spcAft>
              <a:buClr>
                <a:schemeClr val="dk1"/>
              </a:buClr>
              <a:buSzPts val="1200"/>
              <a:buChar char="●"/>
            </a:pPr>
            <a:r>
              <a:rPr lang="en" u="sng">
                <a:hlinkClick r:id="rId9"/>
              </a:rPr>
              <a:t>Solutions Brainstorming</a:t>
            </a:r>
            <a:endParaRPr/>
          </a:p>
          <a:p>
            <a:pPr indent="0" lvl="0" marL="45720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usic Subject for High School: Sharing Our Music Playlists Infographics by Slidesgo">
  <a:themeElements>
    <a:clrScheme name="Simple Light">
      <a:dk1>
        <a:srgbClr val="FFFFFF"/>
      </a:dk1>
      <a:lt1>
        <a:srgbClr val="353445"/>
      </a:lt1>
      <a:dk2>
        <a:srgbClr val="FF6A92"/>
      </a:dk2>
      <a:lt2>
        <a:srgbClr val="00B76C"/>
      </a:lt2>
      <a:accent1>
        <a:srgbClr val="FFB600"/>
      </a:accent1>
      <a:accent2>
        <a:srgbClr val="282733"/>
      </a:accent2>
      <a:accent3>
        <a:srgbClr val="DCDEE2"/>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